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4"/>
  </p:notesMasterIdLst>
  <p:handoutMasterIdLst>
    <p:handoutMasterId r:id="rId45"/>
  </p:handoutMasterIdLst>
  <p:sldIdLst>
    <p:sldId id="256" r:id="rId4"/>
    <p:sldId id="270" r:id="rId5"/>
    <p:sldId id="328" r:id="rId6"/>
    <p:sldId id="307" r:id="rId7"/>
    <p:sldId id="308" r:id="rId8"/>
    <p:sldId id="398" r:id="rId9"/>
    <p:sldId id="366" r:id="rId10"/>
    <p:sldId id="400" r:id="rId11"/>
    <p:sldId id="300" r:id="rId12"/>
    <p:sldId id="313" r:id="rId13"/>
    <p:sldId id="287" r:id="rId14"/>
    <p:sldId id="299" r:id="rId15"/>
    <p:sldId id="405" r:id="rId16"/>
    <p:sldId id="315" r:id="rId17"/>
    <p:sldId id="377" r:id="rId18"/>
    <p:sldId id="314" r:id="rId19"/>
    <p:sldId id="329" r:id="rId20"/>
    <p:sldId id="381" r:id="rId21"/>
    <p:sldId id="325" r:id="rId22"/>
    <p:sldId id="370" r:id="rId23"/>
    <p:sldId id="403" r:id="rId24"/>
    <p:sldId id="402" r:id="rId25"/>
    <p:sldId id="320" r:id="rId26"/>
    <p:sldId id="321" r:id="rId27"/>
    <p:sldId id="404" r:id="rId28"/>
    <p:sldId id="323" r:id="rId29"/>
    <p:sldId id="324" r:id="rId30"/>
    <p:sldId id="293" r:id="rId31"/>
    <p:sldId id="330" r:id="rId32"/>
    <p:sldId id="399" r:id="rId33"/>
    <p:sldId id="281" r:id="rId34"/>
    <p:sldId id="271" r:id="rId35"/>
    <p:sldId id="272" r:id="rId36"/>
    <p:sldId id="273" r:id="rId37"/>
    <p:sldId id="274" r:id="rId38"/>
    <p:sldId id="282" r:id="rId39"/>
    <p:sldId id="277" r:id="rId40"/>
    <p:sldId id="283" r:id="rId41"/>
    <p:sldId id="279" r:id="rId42"/>
    <p:sldId id="284" r:id="rId43"/>
  </p:sldIdLst>
  <p:sldSz cx="9144000" cy="6858000" type="screen4x3"/>
  <p:notesSz cx="7010400" cy="92964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9A6"/>
    <a:srgbClr val="2F1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p:cViewPr varScale="1">
        <p:scale>
          <a:sx n="125" d="100"/>
          <a:sy n="125" d="100"/>
        </p:scale>
        <p:origin x="1176" y="126"/>
      </p:cViewPr>
      <p:guideLst>
        <p:guide orient="horz" pos="2160"/>
        <p:guide pos="2880"/>
      </p:guideLst>
    </p:cSldViewPr>
  </p:slideViewPr>
  <p:outlineViewPr>
    <p:cViewPr>
      <p:scale>
        <a:sx n="33" d="100"/>
        <a:sy n="33" d="100"/>
      </p:scale>
      <p:origin x="0" y="-8520"/>
    </p:cViewPr>
  </p:outlineViewPr>
  <p:notesTextViewPr>
    <p:cViewPr>
      <p:scale>
        <a:sx n="100" d="100"/>
        <a:sy n="100" d="100"/>
      </p:scale>
      <p:origin x="0" y="0"/>
    </p:cViewPr>
  </p:notesTextViewPr>
  <p:sorterViewPr>
    <p:cViewPr varScale="1">
      <p:scale>
        <a:sx n="100" d="100"/>
        <a:sy n="100" d="100"/>
      </p:scale>
      <p:origin x="0" y="-46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4A079-9DC2-4222-B4EB-224174D6F37A}" type="doc">
      <dgm:prSet loTypeId="urn:microsoft.com/office/officeart/2005/8/layout/default#1" loCatId="list" qsTypeId="urn:microsoft.com/office/officeart/2005/8/quickstyle/simple5" qsCatId="simple" csTypeId="urn:microsoft.com/office/officeart/2005/8/colors/accent1_2" csCatId="accent1" phldr="1"/>
      <dgm:spPr/>
      <dgm:t>
        <a:bodyPr/>
        <a:lstStyle/>
        <a:p>
          <a:endParaRPr lang="en-CA"/>
        </a:p>
      </dgm:t>
    </dgm:pt>
    <dgm:pt modelId="{B0986E6D-6D47-4D85-A03B-256A4F961438}">
      <dgm:prSet phldrT="[Text]" custT="1"/>
      <dgm:spPr/>
      <dgm:t>
        <a:bodyPr/>
        <a:lstStyle/>
        <a:p>
          <a:r>
            <a:rPr lang="en-CA" sz="1600" dirty="0">
              <a:solidFill>
                <a:srgbClr val="C2B9A6"/>
              </a:solidFill>
            </a:rPr>
            <a:t>Bachelors of Science in Agriculture (B. Sc.)</a:t>
          </a:r>
        </a:p>
      </dgm:t>
    </dgm:pt>
    <dgm:pt modelId="{944137D7-CB31-4D5D-AC72-4D9809C0F020}" type="parTrans" cxnId="{EBB0F898-B1A3-4C07-B917-B3CB7F46C5CC}">
      <dgm:prSet/>
      <dgm:spPr/>
      <dgm:t>
        <a:bodyPr/>
        <a:lstStyle/>
        <a:p>
          <a:endParaRPr lang="en-CA" sz="1600">
            <a:solidFill>
              <a:srgbClr val="2F1E0C"/>
            </a:solidFill>
          </a:endParaRPr>
        </a:p>
      </dgm:t>
    </dgm:pt>
    <dgm:pt modelId="{075D107D-4964-4FE4-B517-53A7E1ED1163}" type="sibTrans" cxnId="{EBB0F898-B1A3-4C07-B917-B3CB7F46C5CC}">
      <dgm:prSet/>
      <dgm:spPr/>
      <dgm:t>
        <a:bodyPr/>
        <a:lstStyle/>
        <a:p>
          <a:endParaRPr lang="en-CA" sz="1600">
            <a:solidFill>
              <a:srgbClr val="2F1E0C"/>
            </a:solidFill>
          </a:endParaRPr>
        </a:p>
      </dgm:t>
    </dgm:pt>
    <dgm:pt modelId="{1EEE4C71-0859-4012-A356-F51F0AA1CD46}">
      <dgm:prSet phldrT="[Text]" custT="1"/>
      <dgm:spPr/>
      <dgm:t>
        <a:bodyPr/>
        <a:lstStyle/>
        <a:p>
          <a:r>
            <a:rPr lang="en-CA" sz="1600" dirty="0">
              <a:solidFill>
                <a:srgbClr val="C2B9A6"/>
              </a:solidFill>
            </a:rPr>
            <a:t>Professional </a:t>
          </a:r>
          <a:r>
            <a:rPr lang="en-CA" sz="1600" dirty="0" err="1">
              <a:solidFill>
                <a:srgbClr val="C2B9A6"/>
              </a:solidFill>
            </a:rPr>
            <a:t>Agrologists</a:t>
          </a:r>
          <a:r>
            <a:rPr lang="en-CA" sz="1600" dirty="0">
              <a:solidFill>
                <a:srgbClr val="C2B9A6"/>
              </a:solidFill>
            </a:rPr>
            <a:t> (P. Ag)</a:t>
          </a:r>
        </a:p>
      </dgm:t>
    </dgm:pt>
    <dgm:pt modelId="{8E945384-33C2-4F21-BADD-4D5263716DC2}" type="parTrans" cxnId="{8C7EDE05-2421-47B1-B1AB-FD7E42140707}">
      <dgm:prSet/>
      <dgm:spPr/>
      <dgm:t>
        <a:bodyPr/>
        <a:lstStyle/>
        <a:p>
          <a:endParaRPr lang="en-CA" sz="1600">
            <a:solidFill>
              <a:srgbClr val="2F1E0C"/>
            </a:solidFill>
          </a:endParaRPr>
        </a:p>
      </dgm:t>
    </dgm:pt>
    <dgm:pt modelId="{8B2B162F-0A18-406B-B632-4A5DC935BD36}" type="sibTrans" cxnId="{8C7EDE05-2421-47B1-B1AB-FD7E42140707}">
      <dgm:prSet/>
      <dgm:spPr/>
      <dgm:t>
        <a:bodyPr/>
        <a:lstStyle/>
        <a:p>
          <a:endParaRPr lang="en-CA" sz="1600">
            <a:solidFill>
              <a:srgbClr val="2F1E0C"/>
            </a:solidFill>
          </a:endParaRPr>
        </a:p>
      </dgm:t>
    </dgm:pt>
    <dgm:pt modelId="{7A5ACBF4-5555-4A17-B594-5552A014DB68}">
      <dgm:prSet phldrT="[Text]" custT="1"/>
      <dgm:spPr/>
      <dgm:t>
        <a:bodyPr/>
        <a:lstStyle/>
        <a:p>
          <a:r>
            <a:rPr lang="en-CA" sz="1600">
              <a:solidFill>
                <a:srgbClr val="C2B9A6"/>
              </a:solidFill>
            </a:rPr>
            <a:t>Certified Agricultural Consultants (CAC)</a:t>
          </a:r>
          <a:endParaRPr lang="en-CA" sz="1600" dirty="0">
            <a:solidFill>
              <a:srgbClr val="C2B9A6"/>
            </a:solidFill>
          </a:endParaRPr>
        </a:p>
      </dgm:t>
    </dgm:pt>
    <dgm:pt modelId="{52AC1D24-DADC-4201-8137-C35B3EBA9A47}" type="parTrans" cxnId="{F68AACB8-C4E7-4314-BC95-8BDD872E3419}">
      <dgm:prSet/>
      <dgm:spPr/>
      <dgm:t>
        <a:bodyPr/>
        <a:lstStyle/>
        <a:p>
          <a:endParaRPr lang="en-CA" sz="1600">
            <a:solidFill>
              <a:srgbClr val="2F1E0C"/>
            </a:solidFill>
          </a:endParaRPr>
        </a:p>
      </dgm:t>
    </dgm:pt>
    <dgm:pt modelId="{0BF9F530-91F4-43AF-B44A-422E3C007328}" type="sibTrans" cxnId="{F68AACB8-C4E7-4314-BC95-8BDD872E3419}">
      <dgm:prSet/>
      <dgm:spPr/>
      <dgm:t>
        <a:bodyPr/>
        <a:lstStyle/>
        <a:p>
          <a:endParaRPr lang="en-CA" sz="1600">
            <a:solidFill>
              <a:srgbClr val="2F1E0C"/>
            </a:solidFill>
          </a:endParaRPr>
        </a:p>
      </dgm:t>
    </dgm:pt>
    <dgm:pt modelId="{870EAA53-62C4-4A57-B73C-7FF31DF40AE2}">
      <dgm:prSet phldrT="[Text]" custT="1"/>
      <dgm:spPr/>
      <dgm:t>
        <a:bodyPr/>
        <a:lstStyle/>
        <a:p>
          <a:r>
            <a:rPr lang="en-CA" sz="1600" dirty="0">
              <a:solidFill>
                <a:srgbClr val="C2B9A6"/>
              </a:solidFill>
            </a:rPr>
            <a:t>Former and current farm managers and producers</a:t>
          </a:r>
        </a:p>
      </dgm:t>
    </dgm:pt>
    <dgm:pt modelId="{300EDC09-07AE-4E7B-9DAC-50C972432F77}" type="parTrans" cxnId="{3CC1BBC9-A996-4619-8518-D4ADC4D3F7BF}">
      <dgm:prSet/>
      <dgm:spPr/>
      <dgm:t>
        <a:bodyPr/>
        <a:lstStyle/>
        <a:p>
          <a:endParaRPr lang="en-CA" sz="1600">
            <a:solidFill>
              <a:srgbClr val="2F1E0C"/>
            </a:solidFill>
          </a:endParaRPr>
        </a:p>
      </dgm:t>
    </dgm:pt>
    <dgm:pt modelId="{B08E9551-116C-4B14-9EF7-83835EDB6B67}" type="sibTrans" cxnId="{3CC1BBC9-A996-4619-8518-D4ADC4D3F7BF}">
      <dgm:prSet/>
      <dgm:spPr/>
      <dgm:t>
        <a:bodyPr/>
        <a:lstStyle/>
        <a:p>
          <a:endParaRPr lang="en-CA" sz="1600">
            <a:solidFill>
              <a:srgbClr val="2F1E0C"/>
            </a:solidFill>
          </a:endParaRPr>
        </a:p>
      </dgm:t>
    </dgm:pt>
    <dgm:pt modelId="{864FB2D4-20AB-487A-B00C-0C3D5AAF00CF}" type="pres">
      <dgm:prSet presAssocID="{5C74A079-9DC2-4222-B4EB-224174D6F37A}" presName="diagram" presStyleCnt="0">
        <dgm:presLayoutVars>
          <dgm:dir/>
          <dgm:resizeHandles val="exact"/>
        </dgm:presLayoutVars>
      </dgm:prSet>
      <dgm:spPr/>
    </dgm:pt>
    <dgm:pt modelId="{94E71699-420B-4D3C-A0BE-26089424C843}" type="pres">
      <dgm:prSet presAssocID="{B0986E6D-6D47-4D85-A03B-256A4F961438}" presName="node" presStyleLbl="node1" presStyleIdx="0" presStyleCnt="4">
        <dgm:presLayoutVars>
          <dgm:bulletEnabled val="1"/>
        </dgm:presLayoutVars>
      </dgm:prSet>
      <dgm:spPr/>
    </dgm:pt>
    <dgm:pt modelId="{11F28690-D6D1-4777-9D24-278D7A82A8D3}" type="pres">
      <dgm:prSet presAssocID="{075D107D-4964-4FE4-B517-53A7E1ED1163}" presName="sibTrans" presStyleCnt="0"/>
      <dgm:spPr/>
    </dgm:pt>
    <dgm:pt modelId="{B87100A3-63F0-4C06-BB7D-D3EFE50DB64C}" type="pres">
      <dgm:prSet presAssocID="{1EEE4C71-0859-4012-A356-F51F0AA1CD46}" presName="node" presStyleLbl="node1" presStyleIdx="1" presStyleCnt="4">
        <dgm:presLayoutVars>
          <dgm:bulletEnabled val="1"/>
        </dgm:presLayoutVars>
      </dgm:prSet>
      <dgm:spPr/>
    </dgm:pt>
    <dgm:pt modelId="{FF0E8C9B-C3D8-4FF5-851D-5D2487C044F8}" type="pres">
      <dgm:prSet presAssocID="{8B2B162F-0A18-406B-B632-4A5DC935BD36}" presName="sibTrans" presStyleCnt="0"/>
      <dgm:spPr/>
    </dgm:pt>
    <dgm:pt modelId="{FBA221E0-A1FC-44D6-BDC9-39041E3B30E4}" type="pres">
      <dgm:prSet presAssocID="{7A5ACBF4-5555-4A17-B594-5552A014DB68}" presName="node" presStyleLbl="node1" presStyleIdx="2" presStyleCnt="4">
        <dgm:presLayoutVars>
          <dgm:bulletEnabled val="1"/>
        </dgm:presLayoutVars>
      </dgm:prSet>
      <dgm:spPr/>
    </dgm:pt>
    <dgm:pt modelId="{DD542DD7-A673-4F58-AFF8-64B05EFA6401}" type="pres">
      <dgm:prSet presAssocID="{0BF9F530-91F4-43AF-B44A-422E3C007328}" presName="sibTrans" presStyleCnt="0"/>
      <dgm:spPr/>
    </dgm:pt>
    <dgm:pt modelId="{B09E539C-6646-47EE-8C62-1CD124CA4971}" type="pres">
      <dgm:prSet presAssocID="{870EAA53-62C4-4A57-B73C-7FF31DF40AE2}" presName="node" presStyleLbl="node1" presStyleIdx="3" presStyleCnt="4">
        <dgm:presLayoutVars>
          <dgm:bulletEnabled val="1"/>
        </dgm:presLayoutVars>
      </dgm:prSet>
      <dgm:spPr/>
    </dgm:pt>
  </dgm:ptLst>
  <dgm:cxnLst>
    <dgm:cxn modelId="{8C7EDE05-2421-47B1-B1AB-FD7E42140707}" srcId="{5C74A079-9DC2-4222-B4EB-224174D6F37A}" destId="{1EEE4C71-0859-4012-A356-F51F0AA1CD46}" srcOrd="1" destOrd="0" parTransId="{8E945384-33C2-4F21-BADD-4D5263716DC2}" sibTransId="{8B2B162F-0A18-406B-B632-4A5DC935BD36}"/>
    <dgm:cxn modelId="{5800F427-0EEF-4126-BCF8-8B429D8EC930}" type="presOf" srcId="{B0986E6D-6D47-4D85-A03B-256A4F961438}" destId="{94E71699-420B-4D3C-A0BE-26089424C843}" srcOrd="0" destOrd="0" presId="urn:microsoft.com/office/officeart/2005/8/layout/default#1"/>
    <dgm:cxn modelId="{EBB0F898-B1A3-4C07-B917-B3CB7F46C5CC}" srcId="{5C74A079-9DC2-4222-B4EB-224174D6F37A}" destId="{B0986E6D-6D47-4D85-A03B-256A4F961438}" srcOrd="0" destOrd="0" parTransId="{944137D7-CB31-4D5D-AC72-4D9809C0F020}" sibTransId="{075D107D-4964-4FE4-B517-53A7E1ED1163}"/>
    <dgm:cxn modelId="{52FED59C-A658-4267-8E28-929AAF47521C}" type="presOf" srcId="{1EEE4C71-0859-4012-A356-F51F0AA1CD46}" destId="{B87100A3-63F0-4C06-BB7D-D3EFE50DB64C}" srcOrd="0" destOrd="0" presId="urn:microsoft.com/office/officeart/2005/8/layout/default#1"/>
    <dgm:cxn modelId="{36A0AE9E-AFF2-4D5E-BAC9-02B3B40BFE7D}" type="presOf" srcId="{870EAA53-62C4-4A57-B73C-7FF31DF40AE2}" destId="{B09E539C-6646-47EE-8C62-1CD124CA4971}" srcOrd="0" destOrd="0" presId="urn:microsoft.com/office/officeart/2005/8/layout/default#1"/>
    <dgm:cxn modelId="{ABBE15B7-AD33-49A4-B74D-AF7196EFDDEF}" type="presOf" srcId="{5C74A079-9DC2-4222-B4EB-224174D6F37A}" destId="{864FB2D4-20AB-487A-B00C-0C3D5AAF00CF}" srcOrd="0" destOrd="0" presId="urn:microsoft.com/office/officeart/2005/8/layout/default#1"/>
    <dgm:cxn modelId="{F68AACB8-C4E7-4314-BC95-8BDD872E3419}" srcId="{5C74A079-9DC2-4222-B4EB-224174D6F37A}" destId="{7A5ACBF4-5555-4A17-B594-5552A014DB68}" srcOrd="2" destOrd="0" parTransId="{52AC1D24-DADC-4201-8137-C35B3EBA9A47}" sibTransId="{0BF9F530-91F4-43AF-B44A-422E3C007328}"/>
    <dgm:cxn modelId="{8C87EAC2-B53D-49FF-BA41-2DEC8C355DBA}" type="presOf" srcId="{7A5ACBF4-5555-4A17-B594-5552A014DB68}" destId="{FBA221E0-A1FC-44D6-BDC9-39041E3B30E4}" srcOrd="0" destOrd="0" presId="urn:microsoft.com/office/officeart/2005/8/layout/default#1"/>
    <dgm:cxn modelId="{3CC1BBC9-A996-4619-8518-D4ADC4D3F7BF}" srcId="{5C74A079-9DC2-4222-B4EB-224174D6F37A}" destId="{870EAA53-62C4-4A57-B73C-7FF31DF40AE2}" srcOrd="3" destOrd="0" parTransId="{300EDC09-07AE-4E7B-9DAC-50C972432F77}" sibTransId="{B08E9551-116C-4B14-9EF7-83835EDB6B67}"/>
    <dgm:cxn modelId="{C28FA8A5-6236-454B-946A-412BA8C7C7E2}" type="presParOf" srcId="{864FB2D4-20AB-487A-B00C-0C3D5AAF00CF}" destId="{94E71699-420B-4D3C-A0BE-26089424C843}" srcOrd="0" destOrd="0" presId="urn:microsoft.com/office/officeart/2005/8/layout/default#1"/>
    <dgm:cxn modelId="{2C56F7E6-B7AE-4899-BA8B-190E588FC581}" type="presParOf" srcId="{864FB2D4-20AB-487A-B00C-0C3D5AAF00CF}" destId="{11F28690-D6D1-4777-9D24-278D7A82A8D3}" srcOrd="1" destOrd="0" presId="urn:microsoft.com/office/officeart/2005/8/layout/default#1"/>
    <dgm:cxn modelId="{F8A3E583-E1CF-485C-BD73-1EED4E0BC072}" type="presParOf" srcId="{864FB2D4-20AB-487A-B00C-0C3D5AAF00CF}" destId="{B87100A3-63F0-4C06-BB7D-D3EFE50DB64C}" srcOrd="2" destOrd="0" presId="urn:microsoft.com/office/officeart/2005/8/layout/default#1"/>
    <dgm:cxn modelId="{5C129318-36B2-4121-83C0-2F9C6FB8ADDA}" type="presParOf" srcId="{864FB2D4-20AB-487A-B00C-0C3D5AAF00CF}" destId="{FF0E8C9B-C3D8-4FF5-851D-5D2487C044F8}" srcOrd="3" destOrd="0" presId="urn:microsoft.com/office/officeart/2005/8/layout/default#1"/>
    <dgm:cxn modelId="{7782538E-4E9B-4810-994C-0DC307AC5639}" type="presParOf" srcId="{864FB2D4-20AB-487A-B00C-0C3D5AAF00CF}" destId="{FBA221E0-A1FC-44D6-BDC9-39041E3B30E4}" srcOrd="4" destOrd="0" presId="urn:microsoft.com/office/officeart/2005/8/layout/default#1"/>
    <dgm:cxn modelId="{85B1A887-8B4C-4B32-BECD-182B1D207A4E}" type="presParOf" srcId="{864FB2D4-20AB-487A-B00C-0C3D5AAF00CF}" destId="{DD542DD7-A673-4F58-AFF8-64B05EFA6401}" srcOrd="5" destOrd="0" presId="urn:microsoft.com/office/officeart/2005/8/layout/default#1"/>
    <dgm:cxn modelId="{3A8128B7-5D7E-45CD-B0FB-9F8621C9DB12}" type="presParOf" srcId="{864FB2D4-20AB-487A-B00C-0C3D5AAF00CF}" destId="{B09E539C-6646-47EE-8C62-1CD124CA4971}" srcOrd="6" destOrd="0" presId="urn:microsoft.com/office/officeart/2005/8/layout/defaul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71699-420B-4D3C-A0BE-26089424C843}">
      <dsp:nvSpPr>
        <dsp:cNvPr id="0" name=""/>
        <dsp:cNvSpPr/>
      </dsp:nvSpPr>
      <dsp:spPr>
        <a:xfrm>
          <a:off x="586" y="362"/>
          <a:ext cx="2285441" cy="137126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Bachelors of Science in Agriculture (B. Sc.)</a:t>
          </a:r>
        </a:p>
      </dsp:txBody>
      <dsp:txXfrm>
        <a:off x="586" y="362"/>
        <a:ext cx="2285441" cy="1371265"/>
      </dsp:txXfrm>
    </dsp:sp>
    <dsp:sp modelId="{B87100A3-63F0-4C06-BB7D-D3EFE50DB64C}">
      <dsp:nvSpPr>
        <dsp:cNvPr id="0" name=""/>
        <dsp:cNvSpPr/>
      </dsp:nvSpPr>
      <dsp:spPr>
        <a:xfrm>
          <a:off x="2514572" y="362"/>
          <a:ext cx="2285441" cy="137126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Professional </a:t>
          </a:r>
          <a:r>
            <a:rPr lang="en-CA" sz="1600" kern="1200" dirty="0" err="1">
              <a:solidFill>
                <a:srgbClr val="C2B9A6"/>
              </a:solidFill>
            </a:rPr>
            <a:t>Agrologists</a:t>
          </a:r>
          <a:r>
            <a:rPr lang="en-CA" sz="1600" kern="1200" dirty="0">
              <a:solidFill>
                <a:srgbClr val="C2B9A6"/>
              </a:solidFill>
            </a:rPr>
            <a:t> (P. Ag)</a:t>
          </a:r>
        </a:p>
      </dsp:txBody>
      <dsp:txXfrm>
        <a:off x="2514572" y="362"/>
        <a:ext cx="2285441" cy="1371265"/>
      </dsp:txXfrm>
    </dsp:sp>
    <dsp:sp modelId="{FBA221E0-A1FC-44D6-BDC9-39041E3B30E4}">
      <dsp:nvSpPr>
        <dsp:cNvPr id="0" name=""/>
        <dsp:cNvSpPr/>
      </dsp:nvSpPr>
      <dsp:spPr>
        <a:xfrm>
          <a:off x="586" y="1600172"/>
          <a:ext cx="2285441" cy="137126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a:solidFill>
                <a:srgbClr val="C2B9A6"/>
              </a:solidFill>
            </a:rPr>
            <a:t>Certified Agricultural Consultants (CAC)</a:t>
          </a:r>
          <a:endParaRPr lang="en-CA" sz="1600" kern="1200" dirty="0">
            <a:solidFill>
              <a:srgbClr val="C2B9A6"/>
            </a:solidFill>
          </a:endParaRPr>
        </a:p>
      </dsp:txBody>
      <dsp:txXfrm>
        <a:off x="586" y="1600172"/>
        <a:ext cx="2285441" cy="1371265"/>
      </dsp:txXfrm>
    </dsp:sp>
    <dsp:sp modelId="{B09E539C-6646-47EE-8C62-1CD124CA4971}">
      <dsp:nvSpPr>
        <dsp:cNvPr id="0" name=""/>
        <dsp:cNvSpPr/>
      </dsp:nvSpPr>
      <dsp:spPr>
        <a:xfrm>
          <a:off x="2514572" y="1600172"/>
          <a:ext cx="2285441" cy="137126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Former and current farm managers and producers</a:t>
          </a:r>
        </a:p>
      </dsp:txBody>
      <dsp:txXfrm>
        <a:off x="2514572" y="1600172"/>
        <a:ext cx="2285441" cy="13712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387"/>
          </a:xfrm>
          <a:prstGeom prst="rect">
            <a:avLst/>
          </a:prstGeom>
        </p:spPr>
        <p:txBody>
          <a:bodyPr vert="horz" lIns="86008" tIns="43004" rIns="86008" bIns="43004" rtlCol="0"/>
          <a:lstStyle>
            <a:lvl1pPr algn="l">
              <a:defRPr sz="1100"/>
            </a:lvl1pPr>
          </a:lstStyle>
          <a:p>
            <a:endParaRPr lang="en-CA"/>
          </a:p>
        </p:txBody>
      </p:sp>
      <p:sp>
        <p:nvSpPr>
          <p:cNvPr id="3" name="Date Placeholder 2"/>
          <p:cNvSpPr>
            <a:spLocks noGrp="1"/>
          </p:cNvSpPr>
          <p:nvPr>
            <p:ph type="dt" sz="quarter" idx="1"/>
          </p:nvPr>
        </p:nvSpPr>
        <p:spPr>
          <a:xfrm>
            <a:off x="3970576" y="1"/>
            <a:ext cx="3038258" cy="464387"/>
          </a:xfrm>
          <a:prstGeom prst="rect">
            <a:avLst/>
          </a:prstGeom>
        </p:spPr>
        <p:txBody>
          <a:bodyPr vert="horz" lIns="86008" tIns="43004" rIns="86008" bIns="43004" rtlCol="0"/>
          <a:lstStyle>
            <a:lvl1pPr algn="r">
              <a:defRPr sz="1100"/>
            </a:lvl1pPr>
          </a:lstStyle>
          <a:p>
            <a:fld id="{6E0927E4-2D8F-4299-99D4-53778AF964E2}" type="datetimeFigureOut">
              <a:rPr lang="en-US" smtClean="0"/>
              <a:pPr/>
              <a:t>4/10/2019</a:t>
            </a:fld>
            <a:endParaRPr lang="en-CA"/>
          </a:p>
        </p:txBody>
      </p:sp>
      <p:sp>
        <p:nvSpPr>
          <p:cNvPr id="4" name="Footer Placeholder 3"/>
          <p:cNvSpPr>
            <a:spLocks noGrp="1"/>
          </p:cNvSpPr>
          <p:nvPr>
            <p:ph type="ftr" sz="quarter" idx="2"/>
          </p:nvPr>
        </p:nvSpPr>
        <p:spPr>
          <a:xfrm>
            <a:off x="1" y="8830572"/>
            <a:ext cx="3038258" cy="464387"/>
          </a:xfrm>
          <a:prstGeom prst="rect">
            <a:avLst/>
          </a:prstGeom>
        </p:spPr>
        <p:txBody>
          <a:bodyPr vert="horz" lIns="86008" tIns="43004" rIns="86008" bIns="43004" rtlCol="0" anchor="b"/>
          <a:lstStyle>
            <a:lvl1pPr algn="l">
              <a:defRPr sz="1100"/>
            </a:lvl1pPr>
          </a:lstStyle>
          <a:p>
            <a:endParaRPr lang="en-CA"/>
          </a:p>
        </p:txBody>
      </p:sp>
      <p:sp>
        <p:nvSpPr>
          <p:cNvPr id="5" name="Slide Number Placeholder 4"/>
          <p:cNvSpPr>
            <a:spLocks noGrp="1"/>
          </p:cNvSpPr>
          <p:nvPr>
            <p:ph type="sldNum" sz="quarter" idx="3"/>
          </p:nvPr>
        </p:nvSpPr>
        <p:spPr>
          <a:xfrm>
            <a:off x="3970576" y="8830572"/>
            <a:ext cx="3038258" cy="464387"/>
          </a:xfrm>
          <a:prstGeom prst="rect">
            <a:avLst/>
          </a:prstGeom>
        </p:spPr>
        <p:txBody>
          <a:bodyPr vert="horz" lIns="86008" tIns="43004" rIns="86008" bIns="43004" rtlCol="0" anchor="b"/>
          <a:lstStyle>
            <a:lvl1pPr algn="r">
              <a:defRPr sz="1100"/>
            </a:lvl1pPr>
          </a:lstStyle>
          <a:p>
            <a:fld id="{3192BE21-314A-4A36-8901-652A236372AC}" type="slidenum">
              <a:rPr lang="en-CA" smtClean="0"/>
              <a:pPr/>
              <a:t>‹#›</a:t>
            </a:fld>
            <a:endParaRPr lang="en-CA"/>
          </a:p>
        </p:txBody>
      </p:sp>
    </p:spTree>
    <p:extLst>
      <p:ext uri="{BB962C8B-B14F-4D97-AF65-F5344CB8AC3E}">
        <p14:creationId xmlns:p14="http://schemas.microsoft.com/office/powerpoint/2010/main" val="1695560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3" tIns="46586" rIns="93173" bIns="46586" rtlCol="0"/>
          <a:lstStyle>
            <a:lvl1pPr algn="r">
              <a:defRPr sz="1200"/>
            </a:lvl1pPr>
          </a:lstStyle>
          <a:p>
            <a:fld id="{782C35E9-523C-4F43-B99D-4BB069FBCC6D}" type="datetimeFigureOut">
              <a:rPr lang="en-US" smtClean="0"/>
              <a:pPr/>
              <a:t>4/10/2019</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6" rIns="93173"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6" rIns="93173" bIns="46586"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6" rIns="93173" bIns="46586" rtlCol="0" anchor="b"/>
          <a:lstStyle>
            <a:lvl1pPr algn="r">
              <a:defRPr sz="1200"/>
            </a:lvl1pPr>
          </a:lstStyle>
          <a:p>
            <a:fld id="{B353595F-9734-4499-AA15-BB84A8A0E50C}" type="slidenum">
              <a:rPr lang="en-CA" smtClean="0"/>
              <a:pPr/>
              <a:t>‹#›</a:t>
            </a:fld>
            <a:endParaRPr lang="en-CA"/>
          </a:p>
        </p:txBody>
      </p:sp>
    </p:spTree>
    <p:extLst>
      <p:ext uri="{BB962C8B-B14F-4D97-AF65-F5344CB8AC3E}">
        <p14:creationId xmlns:p14="http://schemas.microsoft.com/office/powerpoint/2010/main" val="152942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3</a:t>
            </a:fld>
            <a:endParaRPr lang="en-CA"/>
          </a:p>
        </p:txBody>
      </p:sp>
    </p:spTree>
    <p:extLst>
      <p:ext uri="{BB962C8B-B14F-4D97-AF65-F5344CB8AC3E}">
        <p14:creationId xmlns:p14="http://schemas.microsoft.com/office/powerpoint/2010/main" val="1046123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Seeding intentions could be affected by ‘bomb cyclone’ in Midwest.</a:t>
            </a:r>
          </a:p>
          <a:p>
            <a:r>
              <a:rPr lang="en-CA" dirty="0"/>
              <a:t>Switch to more beans due to shorter maturity</a:t>
            </a:r>
          </a:p>
          <a:p>
            <a:r>
              <a:rPr lang="en-CA" dirty="0"/>
              <a:t>Wet fall in US = less fertilizer</a:t>
            </a:r>
          </a:p>
          <a:p>
            <a:r>
              <a:rPr lang="en-CA" dirty="0"/>
              <a:t>Can’t move enough fertilizer in spring might force acres from corn to beans</a:t>
            </a:r>
          </a:p>
          <a:p>
            <a:endParaRPr lang="en-CA" dirty="0"/>
          </a:p>
          <a:p>
            <a:r>
              <a:rPr lang="en-CA" dirty="0"/>
              <a:t>Carry-over Wheat 1.025 vs 1.099</a:t>
            </a:r>
          </a:p>
          <a:p>
            <a:r>
              <a:rPr lang="en-CA" dirty="0"/>
              <a:t>Soybean 900million vs 438 last year</a:t>
            </a:r>
          </a:p>
          <a:p>
            <a:r>
              <a:rPr lang="en-CA" dirty="0"/>
              <a:t>Corn 1.8 billion vs 2.14 last year</a:t>
            </a:r>
          </a:p>
        </p:txBody>
      </p:sp>
      <p:sp>
        <p:nvSpPr>
          <p:cNvPr id="4" name="Slide Number Placeholder 3"/>
          <p:cNvSpPr>
            <a:spLocks noGrp="1"/>
          </p:cNvSpPr>
          <p:nvPr>
            <p:ph type="sldNum" sz="quarter" idx="5"/>
          </p:nvPr>
        </p:nvSpPr>
        <p:spPr/>
        <p:txBody>
          <a:bodyPr/>
          <a:lstStyle/>
          <a:p>
            <a:fld id="{B353595F-9734-4499-AA15-BB84A8A0E50C}" type="slidenum">
              <a:rPr lang="en-CA" smtClean="0"/>
              <a:pPr/>
              <a:t>16</a:t>
            </a:fld>
            <a:endParaRPr lang="en-CA"/>
          </a:p>
        </p:txBody>
      </p:sp>
    </p:spTree>
    <p:extLst>
      <p:ext uri="{BB962C8B-B14F-4D97-AF65-F5344CB8AC3E}">
        <p14:creationId xmlns:p14="http://schemas.microsoft.com/office/powerpoint/2010/main" val="1544615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Carbon tax – Farm Fuel Exempt</a:t>
            </a:r>
          </a:p>
          <a:p>
            <a:r>
              <a:rPr lang="en-CA" dirty="0"/>
              <a:t>Affects competitiveness on global stage</a:t>
            </a:r>
          </a:p>
          <a:p>
            <a:r>
              <a:rPr lang="en-CA" dirty="0"/>
              <a:t>Cardlock fuel now exempt as well</a:t>
            </a:r>
          </a:p>
          <a:p>
            <a:r>
              <a:rPr lang="en-CA" dirty="0"/>
              <a:t>US steel duties potentially impacting price of machinery – time lag</a:t>
            </a:r>
          </a:p>
          <a:p>
            <a:r>
              <a:rPr lang="en-CA" dirty="0"/>
              <a:t>Lots of used equipment being sold by large auctioneers like Ritchie Bros.</a:t>
            </a:r>
          </a:p>
        </p:txBody>
      </p:sp>
      <p:sp>
        <p:nvSpPr>
          <p:cNvPr id="4" name="Slide Number Placeholder 3"/>
          <p:cNvSpPr>
            <a:spLocks noGrp="1"/>
          </p:cNvSpPr>
          <p:nvPr>
            <p:ph type="sldNum" sz="quarter" idx="10"/>
          </p:nvPr>
        </p:nvSpPr>
        <p:spPr/>
        <p:txBody>
          <a:bodyPr/>
          <a:lstStyle/>
          <a:p>
            <a:pPr marL="0" marR="0" lvl="0" indent="0" algn="r" defTabSz="1306403" rtl="0" eaLnBrk="1" fontAlgn="auto" latinLnBrk="0" hangingPunct="1">
              <a:lnSpc>
                <a:spcPct val="100000"/>
              </a:lnSpc>
              <a:spcBef>
                <a:spcPts val="0"/>
              </a:spcBef>
              <a:spcAft>
                <a:spcPts val="0"/>
              </a:spcAft>
              <a:buClrTx/>
              <a:buSzTx/>
              <a:buFontTx/>
              <a:buNone/>
              <a:tabLst/>
              <a:defRPr/>
            </a:pPr>
            <a:fld id="{06EA0516-56C7-4106-AAFC-1C2E98E5CE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40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427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a:p>
            <a:endParaRPr lang="en-CA"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19</a:t>
            </a:fld>
            <a:endParaRPr lang="en-CA"/>
          </a:p>
        </p:txBody>
      </p:sp>
    </p:spTree>
    <p:extLst>
      <p:ext uri="{BB962C8B-B14F-4D97-AF65-F5344CB8AC3E}">
        <p14:creationId xmlns:p14="http://schemas.microsoft.com/office/powerpoint/2010/main" val="3689248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Smithfield!! – </a:t>
            </a:r>
            <a:r>
              <a:rPr lang="en-CA" dirty="0" err="1"/>
              <a:t>Tarriff</a:t>
            </a:r>
            <a:r>
              <a:rPr lang="en-CA" dirty="0"/>
              <a:t> collected by China from Smithfield but China owns Smithfield – tariff is just recirculated</a:t>
            </a:r>
          </a:p>
        </p:txBody>
      </p:sp>
      <p:sp>
        <p:nvSpPr>
          <p:cNvPr id="4" name="Slide Number Placeholder 3"/>
          <p:cNvSpPr>
            <a:spLocks noGrp="1"/>
          </p:cNvSpPr>
          <p:nvPr>
            <p:ph type="sldNum" sz="quarter" idx="5"/>
          </p:nvPr>
        </p:nvSpPr>
        <p:spPr/>
        <p:txBody>
          <a:bodyPr/>
          <a:lstStyle/>
          <a:p>
            <a:fld id="{B353595F-9734-4499-AA15-BB84A8A0E50C}" type="slidenum">
              <a:rPr lang="en-CA" smtClean="0"/>
              <a:pPr/>
              <a:t>20</a:t>
            </a:fld>
            <a:endParaRPr lang="en-CA"/>
          </a:p>
        </p:txBody>
      </p:sp>
    </p:spTree>
    <p:extLst>
      <p:ext uri="{BB962C8B-B14F-4D97-AF65-F5344CB8AC3E}">
        <p14:creationId xmlns:p14="http://schemas.microsoft.com/office/powerpoint/2010/main" val="140846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Likely $20/head higher now </a:t>
            </a:r>
          </a:p>
        </p:txBody>
      </p:sp>
      <p:sp>
        <p:nvSpPr>
          <p:cNvPr id="4" name="Slide Number Placeholder 3"/>
          <p:cNvSpPr>
            <a:spLocks noGrp="1"/>
          </p:cNvSpPr>
          <p:nvPr>
            <p:ph type="sldNum" sz="quarter" idx="5"/>
          </p:nvPr>
        </p:nvSpPr>
        <p:spPr/>
        <p:txBody>
          <a:bodyPr/>
          <a:lstStyle/>
          <a:p>
            <a:fld id="{B353595F-9734-4499-AA15-BB84A8A0E50C}" type="slidenum">
              <a:rPr lang="en-CA" smtClean="0"/>
              <a:pPr/>
              <a:t>22</a:t>
            </a:fld>
            <a:endParaRPr lang="en-CA"/>
          </a:p>
        </p:txBody>
      </p:sp>
    </p:spTree>
    <p:extLst>
      <p:ext uri="{BB962C8B-B14F-4D97-AF65-F5344CB8AC3E}">
        <p14:creationId xmlns:p14="http://schemas.microsoft.com/office/powerpoint/2010/main" val="308820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23</a:t>
            </a:fld>
            <a:endParaRPr lang="en-CA" dirty="0"/>
          </a:p>
        </p:txBody>
      </p:sp>
    </p:spTree>
    <p:extLst>
      <p:ext uri="{BB962C8B-B14F-4D97-AF65-F5344CB8AC3E}">
        <p14:creationId xmlns:p14="http://schemas.microsoft.com/office/powerpoint/2010/main" val="365895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1" dirty="0"/>
          </a:p>
          <a:p>
            <a:endParaRPr lang="en-CA" b="1" dirty="0"/>
          </a:p>
          <a:p>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24</a:t>
            </a:fld>
            <a:endParaRPr lang="en-CA" dirty="0"/>
          </a:p>
        </p:txBody>
      </p:sp>
    </p:spTree>
    <p:extLst>
      <p:ext uri="{BB962C8B-B14F-4D97-AF65-F5344CB8AC3E}">
        <p14:creationId xmlns:p14="http://schemas.microsoft.com/office/powerpoint/2010/main" val="2316474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1" dirty="0"/>
          </a:p>
          <a:p>
            <a:endParaRPr lang="en-CA" b="1" dirty="0"/>
          </a:p>
          <a:p>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25</a:t>
            </a:fld>
            <a:endParaRPr lang="en-CA" dirty="0"/>
          </a:p>
        </p:txBody>
      </p:sp>
    </p:spTree>
    <p:extLst>
      <p:ext uri="{BB962C8B-B14F-4D97-AF65-F5344CB8AC3E}">
        <p14:creationId xmlns:p14="http://schemas.microsoft.com/office/powerpoint/2010/main" val="3654871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Demand will continue to support growing supplies but not without some price decline.</a:t>
            </a:r>
          </a:p>
          <a:p>
            <a:r>
              <a:rPr lang="en-US" b="1" dirty="0"/>
              <a:t>CPTPP – trade deals normally see long term to see affects.</a:t>
            </a:r>
          </a:p>
          <a:p>
            <a:r>
              <a:rPr lang="en-US" b="1" dirty="0"/>
              <a:t>CPTPP – in place Dec 30 – trade up 7% and value up 20% in first two months to Japan</a:t>
            </a:r>
          </a:p>
          <a:p>
            <a:r>
              <a:rPr lang="en-US" b="1" dirty="0"/>
              <a:t>Starting to outcompete US in Japan for beef</a:t>
            </a:r>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26</a:t>
            </a:fld>
            <a:endParaRPr lang="en-CA" dirty="0"/>
          </a:p>
        </p:txBody>
      </p:sp>
    </p:spTree>
    <p:extLst>
      <p:ext uri="{BB962C8B-B14F-4D97-AF65-F5344CB8AC3E}">
        <p14:creationId xmlns:p14="http://schemas.microsoft.com/office/powerpoint/2010/main" val="831582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-market pressure from US keeping prices down</a:t>
            </a:r>
          </a:p>
          <a:p>
            <a:r>
              <a:rPr lang="en-CA" dirty="0"/>
              <a:t>-demand for protein increasing, hoping to be an alternative source to pork if pork is in short supply (ASF)</a:t>
            </a:r>
          </a:p>
          <a:p>
            <a:r>
              <a:rPr lang="en-CA" dirty="0"/>
              <a:t>-last 10 years has seen ongoing consolidation of smaller feedlots</a:t>
            </a:r>
          </a:p>
          <a:p>
            <a:r>
              <a:rPr lang="en-CA" dirty="0"/>
              <a:t>-feedlot pen space is starting to be tight.</a:t>
            </a:r>
          </a:p>
          <a:p>
            <a:r>
              <a:rPr lang="en-CA" dirty="0"/>
              <a:t>-herd up 10% in the west</a:t>
            </a:r>
          </a:p>
          <a:p>
            <a:r>
              <a:rPr lang="en-CA" dirty="0"/>
              <a:t>-larger operators looking to diversify and set up new operations in US due to lower regulations to set up new operations ( 2 months in Texas)</a:t>
            </a:r>
          </a:p>
        </p:txBody>
      </p:sp>
      <p:sp>
        <p:nvSpPr>
          <p:cNvPr id="4" name="Slide Number Placeholder 3"/>
          <p:cNvSpPr>
            <a:spLocks noGrp="1"/>
          </p:cNvSpPr>
          <p:nvPr>
            <p:ph type="sldNum" sz="quarter" idx="10"/>
          </p:nvPr>
        </p:nvSpPr>
        <p:spPr/>
        <p:txBody>
          <a:bodyPr/>
          <a:lstStyle/>
          <a:p>
            <a:fld id="{D797C816-3302-44B8-BEB1-600C42A10A7E}" type="slidenum">
              <a:rPr lang="en-CA" smtClean="0"/>
              <a:pPr/>
              <a:t>27</a:t>
            </a:fld>
            <a:endParaRPr lang="en-CA" dirty="0"/>
          </a:p>
        </p:txBody>
      </p:sp>
    </p:spTree>
    <p:extLst>
      <p:ext uri="{BB962C8B-B14F-4D97-AF65-F5344CB8AC3E}">
        <p14:creationId xmlns:p14="http://schemas.microsoft.com/office/powerpoint/2010/main" val="47537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EA0516-56C7-4106-AAFC-1C2E98E5CEFE}" type="slidenum">
              <a:rPr lang="en-US" smtClean="0"/>
              <a:pPr/>
              <a:t>5</a:t>
            </a:fld>
            <a:endParaRPr lang="en-US" dirty="0"/>
          </a:p>
        </p:txBody>
      </p:sp>
    </p:spTree>
    <p:extLst>
      <p:ext uri="{BB962C8B-B14F-4D97-AF65-F5344CB8AC3E}">
        <p14:creationId xmlns:p14="http://schemas.microsoft.com/office/powerpoint/2010/main" val="707717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CA" baseline="0" dirty="0"/>
          </a:p>
          <a:p>
            <a:pPr lvl="0"/>
            <a:r>
              <a:rPr lang="en-US" sz="1100" b="1" dirty="0"/>
              <a:t>Comeau Case</a:t>
            </a:r>
          </a:p>
          <a:p>
            <a:pPr lvl="0"/>
            <a:endParaRPr lang="en-US" sz="1100" b="1" dirty="0"/>
          </a:p>
          <a:p>
            <a:pPr lvl="0"/>
            <a:r>
              <a:rPr lang="en-US" sz="1100" b="1" dirty="0"/>
              <a:t>Comeau</a:t>
            </a:r>
            <a:r>
              <a:rPr lang="en-US" sz="1100" dirty="0"/>
              <a:t> vs R  aka The New Brunswick Beer run</a:t>
            </a:r>
          </a:p>
          <a:p>
            <a:pPr lvl="0"/>
            <a:endParaRPr lang="en-US" sz="1100" dirty="0"/>
          </a:p>
          <a:p>
            <a:pPr marL="322532" indent="-322532">
              <a:buFont typeface="Arial" panose="020B0604020202020204" pitchFamily="34" charset="0"/>
              <a:buChar char="•"/>
            </a:pPr>
            <a:r>
              <a:rPr lang="en-US" sz="1100" dirty="0"/>
              <a:t>Provincial Court found </a:t>
            </a:r>
            <a:r>
              <a:rPr lang="en-CA" sz="1100" dirty="0"/>
              <a:t>New Brunswick Liquor Act Provisions Unconstitutional</a:t>
            </a:r>
          </a:p>
          <a:p>
            <a:endParaRPr lang="en-CA" sz="100" dirty="0"/>
          </a:p>
          <a:p>
            <a:pPr marL="322532" indent="-322532">
              <a:buFont typeface="Arial" panose="020B0604020202020204" pitchFamily="34" charset="0"/>
              <a:buChar char="•"/>
            </a:pPr>
            <a:r>
              <a:rPr lang="en-CA" sz="1100" dirty="0"/>
              <a:t>S</a:t>
            </a:r>
            <a:r>
              <a:rPr lang="en-US" sz="1100" dirty="0"/>
              <a:t>upreme Court of Canada has not ruled on this issue since 1978</a:t>
            </a:r>
          </a:p>
          <a:p>
            <a:endParaRPr lang="en-US" sz="800" dirty="0"/>
          </a:p>
          <a:p>
            <a:pPr marL="322532" indent="-322532">
              <a:buFont typeface="Arial" panose="020B0604020202020204" pitchFamily="34" charset="0"/>
              <a:buChar char="•"/>
            </a:pPr>
            <a:r>
              <a:rPr lang="en-CA" sz="1100" dirty="0"/>
              <a:t>Most c</a:t>
            </a:r>
            <a:r>
              <a:rPr lang="en-US" sz="1100" dirty="0"/>
              <a:t>urrent judges have never opined on s. 121 of the Constitution </a:t>
            </a:r>
          </a:p>
          <a:p>
            <a:pPr lvl="0"/>
            <a:endParaRPr lang="en-US" sz="1100" dirty="0"/>
          </a:p>
          <a:p>
            <a:pPr lvl="0"/>
            <a:endParaRPr lang="en-US" sz="1100" dirty="0"/>
          </a:p>
          <a:p>
            <a:pPr lvl="0"/>
            <a:r>
              <a:rPr lang="en-US" sz="1100" dirty="0"/>
              <a:t>The Supreme Court will be ruling on the constitutionality of inter provincial trade barriers (decision expected anytime)</a:t>
            </a:r>
          </a:p>
          <a:p>
            <a:pPr lvl="0"/>
            <a:endParaRPr lang="en-CA" sz="1100" dirty="0"/>
          </a:p>
          <a:p>
            <a:pPr lvl="0"/>
            <a:r>
              <a:rPr lang="en-US" sz="1100" dirty="0"/>
              <a:t>2 separate groups  were granted intervener status on behalf of the Canadian Wine industry – the Canadian Vintners Association (CVA) and a separate group of five BC wineries</a:t>
            </a:r>
            <a:endParaRPr lang="en-CA" sz="1100" dirty="0"/>
          </a:p>
          <a:p>
            <a:pPr lvl="0"/>
            <a:r>
              <a:rPr lang="en-US" sz="1100" dirty="0"/>
              <a:t>The hope is that the outline of this case will be a catalyst towards free movement of Canadian wine between provinces. This is a very important outcome for small wineries in particular which rely on the ability to ship direct-to-consumer</a:t>
            </a:r>
          </a:p>
          <a:p>
            <a:pPr lvl="0"/>
            <a:endParaRPr lang="en-US" sz="1100" dirty="0"/>
          </a:p>
          <a:p>
            <a:pPr lvl="0"/>
            <a:r>
              <a:rPr lang="en-US" sz="1100" dirty="0"/>
              <a:t>A favorable outcome could start the wheels in motion for free trade between provincials. Provinces will get to set the rules but will have to keep within the spirit of the expected ruling</a:t>
            </a:r>
          </a:p>
          <a:p>
            <a:pPr lvl="0"/>
            <a:endParaRPr lang="en-US" sz="1100" dirty="0"/>
          </a:p>
          <a:p>
            <a:pPr lvl="0"/>
            <a:r>
              <a:rPr lang="en-US" sz="1100" dirty="0"/>
              <a:t>The ability to sell direct to consumers in other provinces is critical to smaller estate wineries</a:t>
            </a:r>
          </a:p>
          <a:p>
            <a:pPr lvl="0"/>
            <a:endParaRPr lang="en-US" sz="1100" dirty="0"/>
          </a:p>
          <a:p>
            <a:pPr lvl="0"/>
            <a:r>
              <a:rPr lang="en-US" sz="1100" b="1" dirty="0"/>
              <a:t>WTO Challenges</a:t>
            </a:r>
          </a:p>
          <a:p>
            <a:pPr lvl="0"/>
            <a:endParaRPr lang="en-CA" sz="1100" dirty="0"/>
          </a:p>
          <a:p>
            <a:pPr marL="161266" indent="-161266">
              <a:buFont typeface="Arial" panose="020B0604020202020204" pitchFamily="34" charset="0"/>
              <a:buChar char="•"/>
            </a:pPr>
            <a:r>
              <a:rPr lang="en-CA" sz="1100" dirty="0"/>
              <a:t>WTO challenges from the US &amp; Australia could result in reduced trade barriers for international wines entering the Canadian domestic market. Canadian is one of the fast growing wine drinking nations and seen as an attractive market for other wine producing countries</a:t>
            </a:r>
          </a:p>
          <a:p>
            <a:pPr marL="161266" indent="-161266">
              <a:buFont typeface="Arial" panose="020B0604020202020204" pitchFamily="34" charset="0"/>
              <a:buChar char="•"/>
            </a:pPr>
            <a:r>
              <a:rPr lang="en-CA" sz="1100" dirty="0"/>
              <a:t>Result could be increasing competition from low cost, good quality international wines</a:t>
            </a:r>
          </a:p>
          <a:p>
            <a:pPr marL="161266" indent="-161266">
              <a:buFont typeface="Arial" panose="020B0604020202020204" pitchFamily="34" charset="0"/>
              <a:buChar char="•"/>
            </a:pPr>
            <a:r>
              <a:rPr lang="en-CA" sz="1100" dirty="0"/>
              <a:t>Industry groups are defending the status quo</a:t>
            </a:r>
          </a:p>
          <a:p>
            <a:pPr marL="161266" indent="-161266">
              <a:buFont typeface="Arial" panose="020B0604020202020204" pitchFamily="34" charset="0"/>
              <a:buChar char="•"/>
            </a:pPr>
            <a:endParaRPr lang="en-CA" sz="1100" dirty="0"/>
          </a:p>
          <a:p>
            <a:r>
              <a:rPr lang="en-CA" sz="1100" b="1" dirty="0"/>
              <a:t>M&amp;A Activity</a:t>
            </a:r>
          </a:p>
          <a:p>
            <a:pPr marL="161266" indent="-161266">
              <a:buFont typeface="Arial" panose="020B0604020202020204" pitchFamily="34" charset="0"/>
              <a:buChar char="•"/>
            </a:pPr>
            <a:r>
              <a:rPr lang="en-CA" sz="1100" dirty="0"/>
              <a:t>2017 activity has created a buyer’s market as current winery &amp; vineyard</a:t>
            </a:r>
          </a:p>
          <a:p>
            <a:pPr marL="161266" indent="-161266">
              <a:buFont typeface="Arial" panose="020B0604020202020204" pitchFamily="34" charset="0"/>
              <a:buChar char="•"/>
            </a:pPr>
            <a:r>
              <a:rPr lang="en-CA" sz="1100" dirty="0"/>
              <a:t>Land prices are reaching record highs</a:t>
            </a:r>
          </a:p>
          <a:p>
            <a:endParaRPr lang="en-CA" sz="1100" b="1" dirty="0"/>
          </a:p>
          <a:p>
            <a:pPr marL="161266" indent="-161266">
              <a:buFont typeface="Arial" panose="020B0604020202020204" pitchFamily="34" charset="0"/>
              <a:buChar char="•"/>
            </a:pPr>
            <a:endParaRPr lang="en-CA" sz="1100" b="1" dirty="0"/>
          </a:p>
          <a:p>
            <a:pPr lvl="0"/>
            <a:endParaRPr lang="en-CA" sz="1100" dirty="0"/>
          </a:p>
          <a:p>
            <a:endParaRPr lang="en-CA"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D797C816-3302-44B8-BEB1-600C42A10A7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061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100" b="1" dirty="0"/>
              <a:t>Aurora has the biggest manufacturing facility in Canada just outside Edmonton</a:t>
            </a:r>
          </a:p>
          <a:p>
            <a:r>
              <a:rPr lang="en-CA" sz="1100" b="1" dirty="0"/>
              <a:t>Need to perfect distribution model, retail model, dynamics around consumer demand</a:t>
            </a:r>
          </a:p>
          <a:p>
            <a:pPr marL="0" indent="0">
              <a:buFont typeface="Arial" panose="020B0604020202020204" pitchFamily="34" charset="0"/>
              <a:buNone/>
            </a:pPr>
            <a:r>
              <a:rPr lang="en-CA" sz="1100" b="1" dirty="0"/>
              <a:t>Supply – sufficient supply to meet Canadian demand but inefficiencies in supply chain – logistics, workflow, distribution</a:t>
            </a:r>
          </a:p>
          <a:p>
            <a:pPr marL="0" indent="0">
              <a:buFont typeface="Arial" panose="020B0604020202020204" pitchFamily="34" charset="0"/>
              <a:buNone/>
            </a:pPr>
            <a:r>
              <a:rPr lang="en-CA" sz="1100" b="1" dirty="0"/>
              <a:t>	Wpg example – stores with shortened hours, limited variety </a:t>
            </a:r>
            <a:r>
              <a:rPr lang="en-CA" sz="1100" b="1" dirty="0" err="1"/>
              <a:t>etc</a:t>
            </a:r>
            <a:endParaRPr lang="en-CA" sz="1100" b="1" dirty="0"/>
          </a:p>
          <a:p>
            <a:pPr marL="0" indent="0">
              <a:buFont typeface="Arial" panose="020B0604020202020204" pitchFamily="34" charset="0"/>
              <a:buNone/>
            </a:pPr>
            <a:r>
              <a:rPr lang="en-CA" sz="1100" b="1" dirty="0"/>
              <a:t>Food and Beverage – consultation period with government is over – industry waiting to hear back what the regulations will look like</a:t>
            </a:r>
          </a:p>
          <a:p>
            <a:pPr marL="0" indent="0">
              <a:buFont typeface="Arial" panose="020B0604020202020204" pitchFamily="34" charset="0"/>
              <a:buNone/>
            </a:pPr>
            <a:r>
              <a:rPr lang="en-CA" sz="1100" b="1" dirty="0"/>
              <a:t>	still trying to figure out supply chain for that emerging industry as well</a:t>
            </a:r>
          </a:p>
          <a:p>
            <a:pPr lvl="0"/>
            <a:endParaRPr lang="en-CA" sz="1100" dirty="0"/>
          </a:p>
          <a:p>
            <a:endParaRPr lang="en-CA"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D797C816-3302-44B8-BEB1-600C42A10A7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413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100" b="1" dirty="0"/>
          </a:p>
          <a:p>
            <a:pPr marL="161266" indent="-161266">
              <a:buFont typeface="Arial" panose="020B0604020202020204" pitchFamily="34" charset="0"/>
              <a:buChar char="•"/>
            </a:pPr>
            <a:r>
              <a:rPr lang="en-CA" sz="1100" b="1" dirty="0"/>
              <a:t>FX – barriers right now are access to capital to meet growing demand and access to human resources to produce product.</a:t>
            </a:r>
          </a:p>
          <a:p>
            <a:pPr marL="161266" indent="-161266">
              <a:buFont typeface="Arial" panose="020B0604020202020204" pitchFamily="34" charset="0"/>
              <a:buChar char="•"/>
            </a:pPr>
            <a:endParaRPr lang="en-CA" sz="1100" b="1" dirty="0"/>
          </a:p>
          <a:p>
            <a:pPr lvl="0"/>
            <a:r>
              <a:rPr lang="en-CA" sz="1100" dirty="0"/>
              <a:t>Trade – all good for this industry – further processed goods is a huge opportunity for Canada right now. TPP, CETA. USMCA all net positive for Food and Beverage</a:t>
            </a:r>
          </a:p>
          <a:p>
            <a:pPr lvl="0"/>
            <a:r>
              <a:rPr lang="en-CA" sz="1100" dirty="0"/>
              <a:t>Industry is a priority for Gov’t right now</a:t>
            </a:r>
          </a:p>
          <a:p>
            <a:pPr lvl="0"/>
            <a:r>
              <a:rPr lang="en-CA" sz="1100" dirty="0"/>
              <a:t>	clustering strategy</a:t>
            </a:r>
          </a:p>
          <a:p>
            <a:pPr lvl="0"/>
            <a:r>
              <a:rPr lang="en-CA" sz="1100" dirty="0"/>
              <a:t>	funding/grants for innovation and technology are a priority</a:t>
            </a:r>
          </a:p>
          <a:p>
            <a:pPr lvl="0"/>
            <a:r>
              <a:rPr lang="en-CA" sz="1100" dirty="0"/>
              <a:t>2</a:t>
            </a:r>
            <a:r>
              <a:rPr lang="en-CA" sz="1100" baseline="30000" dirty="0"/>
              <a:t>nd</a:t>
            </a:r>
            <a:r>
              <a:rPr lang="en-CA" sz="1100" dirty="0"/>
              <a:t> largest </a:t>
            </a:r>
            <a:r>
              <a:rPr lang="en-CA" sz="1100" dirty="0" err="1"/>
              <a:t>mfg</a:t>
            </a:r>
            <a:r>
              <a:rPr lang="en-CA" sz="1100" dirty="0"/>
              <a:t> sector in Canada is Food and Beverage – centered in Ontario and Quebec</a:t>
            </a:r>
          </a:p>
          <a:p>
            <a:pPr lvl="0"/>
            <a:r>
              <a:rPr lang="en-CA" sz="1100" dirty="0"/>
              <a:t>Trend toward assembled and packaged food in grocery stores– take home and prepare/take home and heat/take home and eat</a:t>
            </a:r>
          </a:p>
          <a:p>
            <a:pPr lvl="0"/>
            <a:r>
              <a:rPr lang="en-CA" sz="1100" dirty="0"/>
              <a:t>	seen in larger centres right now/trending across Europe already</a:t>
            </a:r>
          </a:p>
          <a:p>
            <a:endParaRPr lang="en-CA"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D797C816-3302-44B8-BEB1-600C42A10A7E}"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499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31</a:t>
            </a:fld>
            <a:endParaRPr lang="en-CA" dirty="0"/>
          </a:p>
        </p:txBody>
      </p:sp>
    </p:spTree>
    <p:extLst>
      <p:ext uri="{BB962C8B-B14F-4D97-AF65-F5344CB8AC3E}">
        <p14:creationId xmlns:p14="http://schemas.microsoft.com/office/powerpoint/2010/main" val="442662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32</a:t>
            </a:fld>
            <a:endParaRPr lang="en-CA" dirty="0"/>
          </a:p>
        </p:txBody>
      </p:sp>
    </p:spTree>
    <p:extLst>
      <p:ext uri="{BB962C8B-B14F-4D97-AF65-F5344CB8AC3E}">
        <p14:creationId xmlns:p14="http://schemas.microsoft.com/office/powerpoint/2010/main" val="3277045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33</a:t>
            </a:fld>
            <a:endParaRPr lang="en-CA"/>
          </a:p>
        </p:txBody>
      </p:sp>
    </p:spTree>
    <p:extLst>
      <p:ext uri="{BB962C8B-B14F-4D97-AF65-F5344CB8AC3E}">
        <p14:creationId xmlns:p14="http://schemas.microsoft.com/office/powerpoint/2010/main" val="1764849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34</a:t>
            </a:fld>
            <a:endParaRPr lang="en-CA"/>
          </a:p>
        </p:txBody>
      </p:sp>
    </p:spTree>
    <p:extLst>
      <p:ext uri="{BB962C8B-B14F-4D97-AF65-F5344CB8AC3E}">
        <p14:creationId xmlns:p14="http://schemas.microsoft.com/office/powerpoint/2010/main" val="3818162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35</a:t>
            </a:fld>
            <a:endParaRPr lang="en-CA"/>
          </a:p>
        </p:txBody>
      </p:sp>
    </p:spTree>
    <p:extLst>
      <p:ext uri="{BB962C8B-B14F-4D97-AF65-F5344CB8AC3E}">
        <p14:creationId xmlns:p14="http://schemas.microsoft.com/office/powerpoint/2010/main" val="4173116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36</a:t>
            </a:fld>
            <a:endParaRPr lang="en-CA"/>
          </a:p>
        </p:txBody>
      </p:sp>
    </p:spTree>
    <p:extLst>
      <p:ext uri="{BB962C8B-B14F-4D97-AF65-F5344CB8AC3E}">
        <p14:creationId xmlns:p14="http://schemas.microsoft.com/office/powerpoint/2010/main" val="440235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37</a:t>
            </a:fld>
            <a:endParaRPr lang="en-CA"/>
          </a:p>
        </p:txBody>
      </p:sp>
    </p:spTree>
    <p:extLst>
      <p:ext uri="{BB962C8B-B14F-4D97-AF65-F5344CB8AC3E}">
        <p14:creationId xmlns:p14="http://schemas.microsoft.com/office/powerpoint/2010/main" val="129811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EA0516-56C7-4106-AAFC-1C2E98E5CEFE}" type="slidenum">
              <a:rPr lang="en-US" smtClean="0"/>
              <a:pPr/>
              <a:t>6</a:t>
            </a:fld>
            <a:endParaRPr lang="en-US" dirty="0"/>
          </a:p>
        </p:txBody>
      </p:sp>
    </p:spTree>
    <p:extLst>
      <p:ext uri="{BB962C8B-B14F-4D97-AF65-F5344CB8AC3E}">
        <p14:creationId xmlns:p14="http://schemas.microsoft.com/office/powerpoint/2010/main" val="928209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38</a:t>
            </a:fld>
            <a:endParaRPr lang="en-CA"/>
          </a:p>
        </p:txBody>
      </p:sp>
    </p:spTree>
    <p:extLst>
      <p:ext uri="{BB962C8B-B14F-4D97-AF65-F5344CB8AC3E}">
        <p14:creationId xmlns:p14="http://schemas.microsoft.com/office/powerpoint/2010/main" val="2668301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39</a:t>
            </a:fld>
            <a:endParaRPr lang="en-CA"/>
          </a:p>
        </p:txBody>
      </p:sp>
    </p:spTree>
    <p:extLst>
      <p:ext uri="{BB962C8B-B14F-4D97-AF65-F5344CB8AC3E}">
        <p14:creationId xmlns:p14="http://schemas.microsoft.com/office/powerpoint/2010/main" val="3457488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40</a:t>
            </a:fld>
            <a:endParaRPr lang="en-CA"/>
          </a:p>
        </p:txBody>
      </p:sp>
    </p:spTree>
    <p:extLst>
      <p:ext uri="{BB962C8B-B14F-4D97-AF65-F5344CB8AC3E}">
        <p14:creationId xmlns:p14="http://schemas.microsoft.com/office/powerpoint/2010/main" val="290008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1" baseline="0" dirty="0"/>
          </a:p>
          <a:p>
            <a:endParaRPr lang="en-CA"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9</a:t>
            </a:fld>
            <a:endParaRPr lang="en-CA"/>
          </a:p>
        </p:txBody>
      </p:sp>
    </p:spTree>
    <p:extLst>
      <p:ext uri="{BB962C8B-B14F-4D97-AF65-F5344CB8AC3E}">
        <p14:creationId xmlns:p14="http://schemas.microsoft.com/office/powerpoint/2010/main" val="51332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2600"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11</a:t>
            </a:fld>
            <a:endParaRPr lang="en-CA" dirty="0"/>
          </a:p>
        </p:txBody>
      </p:sp>
    </p:spTree>
    <p:extLst>
      <p:ext uri="{BB962C8B-B14F-4D97-AF65-F5344CB8AC3E}">
        <p14:creationId xmlns:p14="http://schemas.microsoft.com/office/powerpoint/2010/main" val="134169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12</a:t>
            </a:fld>
            <a:endParaRPr lang="en-CA"/>
          </a:p>
        </p:txBody>
      </p:sp>
    </p:spTree>
    <p:extLst>
      <p:ext uri="{BB962C8B-B14F-4D97-AF65-F5344CB8AC3E}">
        <p14:creationId xmlns:p14="http://schemas.microsoft.com/office/powerpoint/2010/main" val="1323051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13</a:t>
            </a:fld>
            <a:endParaRPr lang="en-CA"/>
          </a:p>
        </p:txBody>
      </p:sp>
    </p:spTree>
    <p:extLst>
      <p:ext uri="{BB962C8B-B14F-4D97-AF65-F5344CB8AC3E}">
        <p14:creationId xmlns:p14="http://schemas.microsoft.com/office/powerpoint/2010/main" val="152935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CA" b="1" dirty="0"/>
          </a:p>
        </p:txBody>
      </p:sp>
      <p:sp>
        <p:nvSpPr>
          <p:cNvPr id="4" name="Slide Number Placeholder 3"/>
          <p:cNvSpPr>
            <a:spLocks noGrp="1"/>
          </p:cNvSpPr>
          <p:nvPr>
            <p:ph type="sldNum" sz="quarter" idx="10"/>
          </p:nvPr>
        </p:nvSpPr>
        <p:spPr/>
        <p:txBody>
          <a:bodyPr/>
          <a:lstStyle/>
          <a:p>
            <a:fld id="{D797C816-3302-44B8-BEB1-600C42A10A7E}" type="slidenum">
              <a:rPr lang="en-CA" smtClean="0"/>
              <a:pPr/>
              <a:t>14</a:t>
            </a:fld>
            <a:endParaRPr lang="en-CA"/>
          </a:p>
        </p:txBody>
      </p:sp>
    </p:spTree>
    <p:extLst>
      <p:ext uri="{BB962C8B-B14F-4D97-AF65-F5344CB8AC3E}">
        <p14:creationId xmlns:p14="http://schemas.microsoft.com/office/powerpoint/2010/main" val="715600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-Canola – affected by Chinese Huawei</a:t>
            </a:r>
          </a:p>
          <a:p>
            <a:r>
              <a:rPr lang="en-CA" dirty="0"/>
              <a:t>-Richardson targeted as it’s a pure </a:t>
            </a:r>
            <a:r>
              <a:rPr lang="en-CA" dirty="0" err="1"/>
              <a:t>Cdn</a:t>
            </a:r>
            <a:r>
              <a:rPr lang="en-CA" dirty="0"/>
              <a:t> owned company</a:t>
            </a:r>
          </a:p>
          <a:p>
            <a:r>
              <a:rPr lang="en-CA" sz="1200" kern="1200" dirty="0">
                <a:solidFill>
                  <a:schemeClr val="tx1"/>
                </a:solidFill>
                <a:effectLst/>
                <a:latin typeface="+mn-lt"/>
                <a:ea typeface="+mn-ea"/>
                <a:cs typeface="+mn-cs"/>
              </a:rPr>
              <a:t>-The big news of the moment is the Chinese decision to expand its restriction on buying canola from just Richardson International to all Canadian companies. Canola accounts for half of Canadian agricultural trade with China, worth approximately $3.6 billion</a:t>
            </a:r>
            <a:endParaRPr lang="en-CA" dirty="0"/>
          </a:p>
        </p:txBody>
      </p:sp>
      <p:sp>
        <p:nvSpPr>
          <p:cNvPr id="4" name="Slide Number Placeholder 3"/>
          <p:cNvSpPr>
            <a:spLocks noGrp="1"/>
          </p:cNvSpPr>
          <p:nvPr>
            <p:ph type="sldNum" sz="quarter" idx="5"/>
          </p:nvPr>
        </p:nvSpPr>
        <p:spPr/>
        <p:txBody>
          <a:bodyPr/>
          <a:lstStyle/>
          <a:p>
            <a:fld id="{B353595F-9734-4499-AA15-BB84A8A0E50C}" type="slidenum">
              <a:rPr lang="en-CA" smtClean="0"/>
              <a:pPr/>
              <a:t>15</a:t>
            </a:fld>
            <a:endParaRPr lang="en-CA"/>
          </a:p>
        </p:txBody>
      </p:sp>
    </p:spTree>
    <p:extLst>
      <p:ext uri="{BB962C8B-B14F-4D97-AF65-F5344CB8AC3E}">
        <p14:creationId xmlns:p14="http://schemas.microsoft.com/office/powerpoint/2010/main" val="509365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OJP0000032.JPG"/>
          <p:cNvPicPr>
            <a:picLocks/>
          </p:cNvPicPr>
          <p:nvPr userDrawn="1"/>
        </p:nvPicPr>
        <p:blipFill>
          <a:blip r:embed="rId2" cstate="print"/>
          <a:stretch>
            <a:fillRect/>
          </a:stretch>
        </p:blipFill>
        <p:spPr>
          <a:xfrm>
            <a:off x="369851" y="3972217"/>
            <a:ext cx="1609861" cy="1207395"/>
          </a:xfrm>
          <a:prstGeom prst="rect">
            <a:avLst/>
          </a:prstGeom>
        </p:spPr>
      </p:pic>
      <p:pic>
        <p:nvPicPr>
          <p:cNvPr id="4" name="Picture 3" descr="two guys shaking hands_sm.jpg"/>
          <p:cNvPicPr>
            <a:picLocks noChangeAspect="1"/>
          </p:cNvPicPr>
          <p:nvPr userDrawn="1"/>
        </p:nvPicPr>
        <p:blipFill>
          <a:blip r:embed="rId3" cstate="print"/>
          <a:stretch>
            <a:fillRect/>
          </a:stretch>
        </p:blipFill>
        <p:spPr>
          <a:xfrm>
            <a:off x="369851" y="1381992"/>
            <a:ext cx="1609200" cy="2453050"/>
          </a:xfrm>
          <a:prstGeom prst="rect">
            <a:avLst/>
          </a:prstGeom>
        </p:spPr>
      </p:pic>
      <p:pic>
        <p:nvPicPr>
          <p:cNvPr id="5" name="Picture 4" descr="c1227-043.jpg"/>
          <p:cNvPicPr>
            <a:picLocks noChangeAspect="1"/>
          </p:cNvPicPr>
          <p:nvPr userDrawn="1"/>
        </p:nvPicPr>
        <p:blipFill>
          <a:blip r:embed="rId4" cstate="print"/>
          <a:stretch>
            <a:fillRect/>
          </a:stretch>
        </p:blipFill>
        <p:spPr>
          <a:xfrm>
            <a:off x="381000" y="163834"/>
            <a:ext cx="1598237" cy="1091514"/>
          </a:xfrm>
          <a:prstGeom prst="rect">
            <a:avLst/>
          </a:prstGeom>
        </p:spPr>
      </p:pic>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5"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6"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62400"/>
            <a:ext cx="1597976"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7"/>
            <a:ext cx="1600872" cy="2422653"/>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2" y="154156"/>
            <a:ext cx="1592954" cy="108586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457200" y="1242978"/>
            <a:ext cx="590552" cy="431962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userDrawn="1"/>
        </p:nvSpPr>
        <p:spPr>
          <a:xfrm>
            <a:off x="742952" y="1524000"/>
            <a:ext cx="7848600" cy="38052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userDrawn="1"/>
        </p:nvSpPr>
        <p:spPr>
          <a:xfrm rot="5400000">
            <a:off x="3981452" y="-1485900"/>
            <a:ext cx="685800" cy="71628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1208922" y="2604309"/>
            <a:ext cx="7077830" cy="24439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1208922" y="1842308"/>
            <a:ext cx="6553200" cy="596092"/>
          </a:xfrm>
          <a:prstGeom prst="rect">
            <a:avLst/>
          </a:prstGeom>
        </p:spPr>
        <p:txBody>
          <a:bodyPr/>
          <a:lstStyle>
            <a:lvl1pPr>
              <a:defRPr>
                <a:solidFill>
                  <a:schemeClr val="bg1"/>
                </a:solidFill>
              </a:defRPr>
            </a:lvl1pPr>
          </a:lstStyle>
          <a:p>
            <a:r>
              <a:rPr lang="en-US" dirty="0"/>
              <a:t>Click to edit Master title style</a:t>
            </a:r>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28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10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noChangeAspect="1"/>
          </p:cNvPicPr>
          <p:nvPr userDrawn="1"/>
        </p:nvPicPr>
        <p:blipFill>
          <a:blip r:embed="rId2" cstate="print"/>
          <a:stretch>
            <a:fillRect/>
          </a:stretch>
        </p:blipFill>
        <p:spPr>
          <a:xfrm>
            <a:off x="381000" y="3962400"/>
            <a:ext cx="1602694" cy="1203683"/>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600200"/>
            <a:ext cx="1602694" cy="2244436"/>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1000" y="152400"/>
            <a:ext cx="1600200" cy="1333500"/>
          </a:xfrm>
          <a:prstGeom prst="rect">
            <a:avLst/>
          </a:prstGeom>
        </p:spPr>
      </p:pic>
      <p:sp>
        <p:nvSpPr>
          <p:cNvPr id="18"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9"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586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358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3562"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812">
                <a:solidFill>
                  <a:schemeClr val="tx1">
                    <a:tint val="75000"/>
                  </a:schemeClr>
                </a:solidFill>
              </a:defRPr>
            </a:lvl1pPr>
            <a:lvl2pPr marL="408186" indent="0">
              <a:buNone/>
              <a:defRPr sz="1625">
                <a:solidFill>
                  <a:schemeClr val="tx1">
                    <a:tint val="75000"/>
                  </a:schemeClr>
                </a:solidFill>
              </a:defRPr>
            </a:lvl2pPr>
            <a:lvl3pPr marL="816371" indent="0">
              <a:buNone/>
              <a:defRPr sz="1437">
                <a:solidFill>
                  <a:schemeClr val="tx1">
                    <a:tint val="75000"/>
                  </a:schemeClr>
                </a:solidFill>
              </a:defRPr>
            </a:lvl3pPr>
            <a:lvl4pPr marL="1224557" indent="0">
              <a:buNone/>
              <a:defRPr sz="1250">
                <a:solidFill>
                  <a:schemeClr val="tx1">
                    <a:tint val="75000"/>
                  </a:schemeClr>
                </a:solidFill>
              </a:defRPr>
            </a:lvl4pPr>
            <a:lvl5pPr marL="1632743" indent="0">
              <a:buNone/>
              <a:defRPr sz="1250">
                <a:solidFill>
                  <a:schemeClr val="tx1">
                    <a:tint val="75000"/>
                  </a:schemeClr>
                </a:solidFill>
              </a:defRPr>
            </a:lvl5pPr>
            <a:lvl6pPr marL="2040928" indent="0">
              <a:buNone/>
              <a:defRPr sz="1250">
                <a:solidFill>
                  <a:schemeClr val="tx1">
                    <a:tint val="75000"/>
                  </a:schemeClr>
                </a:solidFill>
              </a:defRPr>
            </a:lvl6pPr>
            <a:lvl7pPr marL="2449114" indent="0">
              <a:buNone/>
              <a:defRPr sz="1250">
                <a:solidFill>
                  <a:schemeClr val="tx1">
                    <a:tint val="75000"/>
                  </a:schemeClr>
                </a:solidFill>
              </a:defRPr>
            </a:lvl7pPr>
            <a:lvl8pPr marL="2857300" indent="0">
              <a:buNone/>
              <a:defRPr sz="1250">
                <a:solidFill>
                  <a:schemeClr val="tx1">
                    <a:tint val="75000"/>
                  </a:schemeClr>
                </a:solidFill>
              </a:defRPr>
            </a:lvl8pPr>
            <a:lvl9pPr marL="3265486" indent="0">
              <a:buNone/>
              <a:defRPr sz="1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5" name="Footer Placeholder 4"/>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3626376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731838" y="1920875"/>
            <a:ext cx="6507162" cy="5432425"/>
          </a:xfrm>
          <a:prstGeom prst="rect">
            <a:avLst/>
          </a:prstGeom>
        </p:spPr>
        <p:txBody>
          <a:bodyPr/>
          <a:lstStyle>
            <a:lvl1pPr>
              <a:defRPr sz="2500"/>
            </a:lvl1pPr>
            <a:lvl2pPr>
              <a:defRPr sz="2125"/>
            </a:lvl2pPr>
            <a:lvl3pPr>
              <a:defRPr sz="1812"/>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7391400" y="1920875"/>
            <a:ext cx="6508750" cy="5432425"/>
          </a:xfrm>
          <a:prstGeom prst="rect">
            <a:avLst/>
          </a:prstGeom>
        </p:spPr>
        <p:txBody>
          <a:bodyPr/>
          <a:lstStyle>
            <a:lvl1pPr>
              <a:defRPr sz="2500"/>
            </a:lvl1pPr>
            <a:lvl2pPr>
              <a:defRPr sz="2125"/>
            </a:lvl2pPr>
            <a:lvl3pPr>
              <a:defRPr sz="1812"/>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6" name="Footer Placeholder 5"/>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2910410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4"/>
            <a:ext cx="4040188" cy="639762"/>
          </a:xfrm>
          <a:prstGeom prst="rect">
            <a:avLst/>
          </a:prstGeom>
        </p:spPr>
        <p:txBody>
          <a:bodyPr anchor="b"/>
          <a:lstStyle>
            <a:lvl1pPr marL="0" indent="0">
              <a:buNone/>
              <a:defRPr sz="2125" b="1"/>
            </a:lvl1pPr>
            <a:lvl2pPr marL="408186" indent="0">
              <a:buNone/>
              <a:defRPr sz="1812" b="1"/>
            </a:lvl2pPr>
            <a:lvl3pPr marL="816371" indent="0">
              <a:buNone/>
              <a:defRPr sz="1625" b="1"/>
            </a:lvl3pPr>
            <a:lvl4pPr marL="1224557" indent="0">
              <a:buNone/>
              <a:defRPr sz="1437" b="1"/>
            </a:lvl4pPr>
            <a:lvl5pPr marL="1632743" indent="0">
              <a:buNone/>
              <a:defRPr sz="1437" b="1"/>
            </a:lvl5pPr>
            <a:lvl6pPr marL="2040928" indent="0">
              <a:buNone/>
              <a:defRPr sz="1437" b="1"/>
            </a:lvl6pPr>
            <a:lvl7pPr marL="2449114" indent="0">
              <a:buNone/>
              <a:defRPr sz="1437" b="1"/>
            </a:lvl7pPr>
            <a:lvl8pPr marL="2857300" indent="0">
              <a:buNone/>
              <a:defRPr sz="1437" b="1"/>
            </a:lvl8pPr>
            <a:lvl9pPr marL="3265486" indent="0">
              <a:buNone/>
              <a:defRPr sz="143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125"/>
            </a:lvl1pPr>
            <a:lvl2pPr>
              <a:defRPr sz="1812"/>
            </a:lvl2pPr>
            <a:lvl3pPr>
              <a:defRPr sz="1625"/>
            </a:lvl3pPr>
            <a:lvl4pPr>
              <a:defRPr sz="1437"/>
            </a:lvl4pPr>
            <a:lvl5pPr>
              <a:defRPr sz="1437"/>
            </a:lvl5pPr>
            <a:lvl6pPr>
              <a:defRPr sz="1437"/>
            </a:lvl6pPr>
            <a:lvl7pPr>
              <a:defRPr sz="1437"/>
            </a:lvl7pPr>
            <a:lvl8pPr>
              <a:defRPr sz="1437"/>
            </a:lvl8pPr>
            <a:lvl9pPr>
              <a:defRPr sz="14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4"/>
            <a:ext cx="4041775" cy="639762"/>
          </a:xfrm>
          <a:prstGeom prst="rect">
            <a:avLst/>
          </a:prstGeom>
        </p:spPr>
        <p:txBody>
          <a:bodyPr anchor="b"/>
          <a:lstStyle>
            <a:lvl1pPr marL="0" indent="0">
              <a:buNone/>
              <a:defRPr sz="2125" b="1"/>
            </a:lvl1pPr>
            <a:lvl2pPr marL="408186" indent="0">
              <a:buNone/>
              <a:defRPr sz="1812" b="1"/>
            </a:lvl2pPr>
            <a:lvl3pPr marL="816371" indent="0">
              <a:buNone/>
              <a:defRPr sz="1625" b="1"/>
            </a:lvl3pPr>
            <a:lvl4pPr marL="1224557" indent="0">
              <a:buNone/>
              <a:defRPr sz="1437" b="1"/>
            </a:lvl4pPr>
            <a:lvl5pPr marL="1632743" indent="0">
              <a:buNone/>
              <a:defRPr sz="1437" b="1"/>
            </a:lvl5pPr>
            <a:lvl6pPr marL="2040928" indent="0">
              <a:buNone/>
              <a:defRPr sz="1437" b="1"/>
            </a:lvl6pPr>
            <a:lvl7pPr marL="2449114" indent="0">
              <a:buNone/>
              <a:defRPr sz="1437" b="1"/>
            </a:lvl7pPr>
            <a:lvl8pPr marL="2857300" indent="0">
              <a:buNone/>
              <a:defRPr sz="1437" b="1"/>
            </a:lvl8pPr>
            <a:lvl9pPr marL="3265486" indent="0">
              <a:buNone/>
              <a:defRPr sz="1437"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125"/>
            </a:lvl1pPr>
            <a:lvl2pPr>
              <a:defRPr sz="1812"/>
            </a:lvl2pPr>
            <a:lvl3pPr>
              <a:defRPr sz="1625"/>
            </a:lvl3pPr>
            <a:lvl4pPr>
              <a:defRPr sz="1437"/>
            </a:lvl4pPr>
            <a:lvl5pPr>
              <a:defRPr sz="1437"/>
            </a:lvl5pPr>
            <a:lvl6pPr>
              <a:defRPr sz="1437"/>
            </a:lvl6pPr>
            <a:lvl7pPr>
              <a:defRPr sz="1437"/>
            </a:lvl7pPr>
            <a:lvl8pPr>
              <a:defRPr sz="1437"/>
            </a:lvl8pPr>
            <a:lvl9pPr>
              <a:defRPr sz="14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8" name="Footer Placeholder 7"/>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3167302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4" name="Footer Placeholder 3"/>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68176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3" name="Footer Placeholder 2"/>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3684610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812" b="1"/>
            </a:lvl1pPr>
          </a:lstStyle>
          <a:p>
            <a:r>
              <a:rPr lang="en-US"/>
              <a:t>Click to edit Master title style</a:t>
            </a:r>
            <a:endParaRPr lang="en-CA"/>
          </a:p>
        </p:txBody>
      </p:sp>
      <p:sp>
        <p:nvSpPr>
          <p:cNvPr id="3" name="Content Placeholder 2"/>
          <p:cNvSpPr>
            <a:spLocks noGrp="1"/>
          </p:cNvSpPr>
          <p:nvPr>
            <p:ph idx="1"/>
          </p:nvPr>
        </p:nvSpPr>
        <p:spPr>
          <a:xfrm>
            <a:off x="3575050" y="273051"/>
            <a:ext cx="5111750" cy="5853113"/>
          </a:xfrm>
          <a:prstGeom prst="rect">
            <a:avLst/>
          </a:prstGeom>
        </p:spPr>
        <p:txBody>
          <a:bodyPr/>
          <a:lstStyle>
            <a:lvl1pPr>
              <a:defRPr sz="2875"/>
            </a:lvl1pPr>
            <a:lvl2pPr>
              <a:defRPr sz="2500"/>
            </a:lvl2pPr>
            <a:lvl3pPr>
              <a:defRPr sz="2125"/>
            </a:lvl3pPr>
            <a:lvl4pPr>
              <a:defRPr sz="1812"/>
            </a:lvl4pPr>
            <a:lvl5pPr>
              <a:defRPr sz="1812"/>
            </a:lvl5pPr>
            <a:lvl6pPr>
              <a:defRPr sz="1812"/>
            </a:lvl6pPr>
            <a:lvl7pPr>
              <a:defRPr sz="1812"/>
            </a:lvl7pPr>
            <a:lvl8pPr>
              <a:defRPr sz="1812"/>
            </a:lvl8pPr>
            <a:lvl9pPr>
              <a:defRPr sz="18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250"/>
            </a:lvl1pPr>
            <a:lvl2pPr marL="408186" indent="0">
              <a:buNone/>
              <a:defRPr sz="1062"/>
            </a:lvl2pPr>
            <a:lvl3pPr marL="816371" indent="0">
              <a:buNone/>
              <a:defRPr sz="875"/>
            </a:lvl3pPr>
            <a:lvl4pPr marL="1224557" indent="0">
              <a:buNone/>
              <a:defRPr sz="812"/>
            </a:lvl4pPr>
            <a:lvl5pPr marL="1632743" indent="0">
              <a:buNone/>
              <a:defRPr sz="812"/>
            </a:lvl5pPr>
            <a:lvl6pPr marL="2040928" indent="0">
              <a:buNone/>
              <a:defRPr sz="812"/>
            </a:lvl6pPr>
            <a:lvl7pPr marL="2449114" indent="0">
              <a:buNone/>
              <a:defRPr sz="812"/>
            </a:lvl7pPr>
            <a:lvl8pPr marL="2857300" indent="0">
              <a:buNone/>
              <a:defRPr sz="812"/>
            </a:lvl8pPr>
            <a:lvl9pPr marL="3265486" indent="0">
              <a:buNone/>
              <a:defRPr sz="812"/>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6" name="Footer Placeholder 5"/>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3894570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1812" b="1"/>
            </a:lvl1pPr>
          </a:lstStyle>
          <a:p>
            <a:r>
              <a:rPr lang="en-US"/>
              <a:t>Click to edit Master title style</a:t>
            </a:r>
            <a:endParaRPr lang="en-CA"/>
          </a:p>
        </p:txBody>
      </p:sp>
      <p:sp>
        <p:nvSpPr>
          <p:cNvPr id="3" name="Picture Placeholder 2"/>
          <p:cNvSpPr>
            <a:spLocks noGrp="1"/>
          </p:cNvSpPr>
          <p:nvPr>
            <p:ph type="pic" idx="1"/>
          </p:nvPr>
        </p:nvSpPr>
        <p:spPr>
          <a:xfrm>
            <a:off x="1792288" y="612776"/>
            <a:ext cx="5486400" cy="4114800"/>
          </a:xfrm>
          <a:prstGeom prst="rect">
            <a:avLst/>
          </a:prstGeom>
        </p:spPr>
        <p:txBody>
          <a:bodyPr/>
          <a:lstStyle>
            <a:lvl1pPr marL="0" indent="0">
              <a:buNone/>
              <a:defRPr sz="2875"/>
            </a:lvl1pPr>
            <a:lvl2pPr marL="408186" indent="0">
              <a:buNone/>
              <a:defRPr sz="2500"/>
            </a:lvl2pPr>
            <a:lvl3pPr marL="816371" indent="0">
              <a:buNone/>
              <a:defRPr sz="2125"/>
            </a:lvl3pPr>
            <a:lvl4pPr marL="1224557" indent="0">
              <a:buNone/>
              <a:defRPr sz="1812"/>
            </a:lvl4pPr>
            <a:lvl5pPr marL="1632743" indent="0">
              <a:buNone/>
              <a:defRPr sz="1812"/>
            </a:lvl5pPr>
            <a:lvl6pPr marL="2040928" indent="0">
              <a:buNone/>
              <a:defRPr sz="1812"/>
            </a:lvl6pPr>
            <a:lvl7pPr marL="2449114" indent="0">
              <a:buNone/>
              <a:defRPr sz="1812"/>
            </a:lvl7pPr>
            <a:lvl8pPr marL="2857300" indent="0">
              <a:buNone/>
              <a:defRPr sz="1812"/>
            </a:lvl8pPr>
            <a:lvl9pPr marL="3265486" indent="0">
              <a:buNone/>
              <a:defRPr sz="1812"/>
            </a:lvl9pPr>
          </a:lstStyle>
          <a:p>
            <a:endParaRPr lang="en-CA"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50"/>
            </a:lvl1pPr>
            <a:lvl2pPr marL="408186" indent="0">
              <a:buNone/>
              <a:defRPr sz="1062"/>
            </a:lvl2pPr>
            <a:lvl3pPr marL="816371" indent="0">
              <a:buNone/>
              <a:defRPr sz="875"/>
            </a:lvl3pPr>
            <a:lvl4pPr marL="1224557" indent="0">
              <a:buNone/>
              <a:defRPr sz="812"/>
            </a:lvl4pPr>
            <a:lvl5pPr marL="1632743" indent="0">
              <a:buNone/>
              <a:defRPr sz="812"/>
            </a:lvl5pPr>
            <a:lvl6pPr marL="2040928" indent="0">
              <a:buNone/>
              <a:defRPr sz="812"/>
            </a:lvl6pPr>
            <a:lvl7pPr marL="2449114" indent="0">
              <a:buNone/>
              <a:defRPr sz="812"/>
            </a:lvl7pPr>
            <a:lvl8pPr marL="2857300" indent="0">
              <a:buNone/>
              <a:defRPr sz="812"/>
            </a:lvl8pPr>
            <a:lvl9pPr marL="3265486" indent="0">
              <a:buNone/>
              <a:defRPr sz="812"/>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6" name="Footer Placeholder 5"/>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2168865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1"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5" name="Footer Placeholder 4"/>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75452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1780" y="3980022"/>
            <a:ext cx="1600200" cy="1201578"/>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524000"/>
            <a:ext cx="1601447" cy="2285449"/>
          </a:xfrm>
          <a:prstGeom prst="rect">
            <a:avLst/>
          </a:prstGeom>
        </p:spPr>
      </p:pic>
      <p:pic>
        <p:nvPicPr>
          <p:cNvPr id="17" name="Picture 16" descr="c1227-043.jpg"/>
          <p:cNvPicPr>
            <a:picLocks/>
          </p:cNvPicPr>
          <p:nvPr userDrawn="1"/>
        </p:nvPicPr>
        <p:blipFill>
          <a:blip r:embed="rId4" cstate="print"/>
          <a:stretch>
            <a:fillRect/>
          </a:stretch>
        </p:blipFill>
        <p:spPr>
          <a:xfrm>
            <a:off x="381780" y="152400"/>
            <a:ext cx="1600200" cy="1198323"/>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9264" y="330200"/>
            <a:ext cx="3290887" cy="7023100"/>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731839" y="330200"/>
            <a:ext cx="9725025" cy="7023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52F1346F-058B-4027-91FB-5BB3E37E16F9}" type="datetimeFigureOut">
              <a:rPr lang="en-US" smtClean="0"/>
              <a:pPr/>
              <a:t>4/10/2019</a:t>
            </a:fld>
            <a:endParaRPr lang="en-CA" dirty="0"/>
          </a:p>
        </p:txBody>
      </p:sp>
      <p:sp>
        <p:nvSpPr>
          <p:cNvPr id="5" name="Footer Placeholder 4"/>
          <p:cNvSpPr>
            <a:spLocks noGrp="1"/>
          </p:cNvSpPr>
          <p:nvPr>
            <p:ph type="ftr" sz="quarter" idx="11"/>
          </p:nvPr>
        </p:nvSpPr>
        <p:spPr>
          <a:xfrm>
            <a:off x="3124201" y="6356351"/>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3E2C333-7D6A-4735-9165-56DC2527D2CD}" type="slidenum">
              <a:rPr lang="en-CA" smtClean="0"/>
              <a:pPr/>
              <a:t>‹#›</a:t>
            </a:fld>
            <a:endParaRPr lang="en-CA" dirty="0"/>
          </a:p>
        </p:txBody>
      </p:sp>
    </p:spTree>
    <p:extLst>
      <p:ext uri="{BB962C8B-B14F-4D97-AF65-F5344CB8AC3E}">
        <p14:creationId xmlns:p14="http://schemas.microsoft.com/office/powerpoint/2010/main" val="3855001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6553200" cy="731838"/>
          </a:xfrm>
          <a:prstGeom prst="rect">
            <a:avLst/>
          </a:prstGeom>
        </p:spPr>
        <p:txBody>
          <a:bodyPr/>
          <a:lstStyle>
            <a:lvl1pPr>
              <a:defRPr sz="2400"/>
            </a:lvl1pPr>
          </a:lstStyle>
          <a:p>
            <a:r>
              <a:rPr lang="en-US" dirty="0"/>
              <a:t>Click to edit Master title style</a:t>
            </a:r>
            <a:endParaRPr lang="en-CA" dirty="0"/>
          </a:p>
        </p:txBody>
      </p:sp>
      <p:sp>
        <p:nvSpPr>
          <p:cNvPr id="3" name="Content Placeholder 2"/>
          <p:cNvSpPr>
            <a:spLocks noGrp="1"/>
          </p:cNvSpPr>
          <p:nvPr>
            <p:ph idx="1"/>
          </p:nvPr>
        </p:nvSpPr>
        <p:spPr>
          <a:xfrm>
            <a:off x="457201"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059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2" y="3980454"/>
            <a:ext cx="1597977" cy="1201146"/>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8"/>
            <a:ext cx="1600872"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0" y="148227"/>
            <a:ext cx="1592956" cy="10858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3" y="3962400"/>
            <a:ext cx="1597977"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8"/>
            <a:ext cx="1600871"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0"/>
            <a:ext cx="1592956" cy="108586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63244"/>
            <a:ext cx="1620872" cy="1218356"/>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71600"/>
            <a:ext cx="1623809" cy="2457364"/>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0"/>
            <a:ext cx="1615779" cy="110142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80455"/>
            <a:ext cx="1597976"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8"/>
            <a:ext cx="1600871"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1"/>
            <a:ext cx="1592955" cy="108586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3" y="3962400"/>
            <a:ext cx="1597976" cy="1201146"/>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71600"/>
            <a:ext cx="1600872"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0" y="152400"/>
            <a:ext cx="1592955" cy="108586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4" y="3962400"/>
            <a:ext cx="1597976"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71600"/>
            <a:ext cx="1600871"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0"/>
            <a:ext cx="1592955" cy="10858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2.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9144000" cy="23622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6" name="Rectangle 15"/>
          <p:cNvSpPr/>
          <p:nvPr userDrawn="1"/>
        </p:nvSpPr>
        <p:spPr>
          <a:xfrm>
            <a:off x="0" y="0"/>
            <a:ext cx="457200" cy="68580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userDrawn="1"/>
        </p:nvSpPr>
        <p:spPr>
          <a:xfrm>
            <a:off x="228600" y="0"/>
            <a:ext cx="1905000" cy="53340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userDrawn="1"/>
        </p:nvSpPr>
        <p:spPr>
          <a:xfrm>
            <a:off x="3657600" y="2362200"/>
            <a:ext cx="54864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 Same Side Corner Rectangle 18"/>
          <p:cNvSpPr/>
          <p:nvPr userDrawn="1"/>
        </p:nvSpPr>
        <p:spPr>
          <a:xfrm rot="10800000">
            <a:off x="7145800" y="0"/>
            <a:ext cx="1464800" cy="90678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2"/>
          <p:cNvPicPr>
            <a:picLocks noChangeAspect="1" noChangeArrowheads="1"/>
          </p:cNvPicPr>
          <p:nvPr userDrawn="1"/>
        </p:nvPicPr>
        <p:blipFill>
          <a:blip r:embed="rId12" cstate="print"/>
          <a:srcRect/>
          <a:stretch>
            <a:fillRect/>
          </a:stretch>
        </p:blipFill>
        <p:spPr bwMode="auto">
          <a:xfrm>
            <a:off x="7287651" y="333681"/>
            <a:ext cx="1181099" cy="386409"/>
          </a:xfrm>
          <a:prstGeom prst="rect">
            <a:avLst/>
          </a:prstGeom>
          <a:noFill/>
          <a:ln w="9525">
            <a:noFill/>
            <a:miter lim="800000"/>
            <a:headEnd/>
            <a:tailEnd/>
          </a:ln>
        </p:spPr>
      </p:pic>
      <p:sp>
        <p:nvSpPr>
          <p:cNvPr id="8" name="TextBox 7"/>
          <p:cNvSpPr txBox="1"/>
          <p:nvPr userDrawn="1"/>
        </p:nvSpPr>
        <p:spPr>
          <a:xfrm>
            <a:off x="762000" y="5562600"/>
            <a:ext cx="1676400" cy="369332"/>
          </a:xfrm>
          <a:prstGeom prst="rect">
            <a:avLst/>
          </a:prstGeom>
          <a:noFill/>
        </p:spPr>
        <p:txBody>
          <a:bodyPr wrap="square" rtlCol="0">
            <a:spAutoFit/>
          </a:bodyPr>
          <a:lstStyle/>
          <a:p>
            <a:r>
              <a:rPr lang="en-CA" sz="1800" dirty="0"/>
              <a:t>Presented by:</a:t>
            </a:r>
          </a:p>
        </p:txBody>
      </p:sp>
      <p:sp>
        <p:nvSpPr>
          <p:cNvPr id="9" name="TextBox 8"/>
          <p:cNvSpPr txBox="1"/>
          <p:nvPr userDrawn="1"/>
        </p:nvSpPr>
        <p:spPr>
          <a:xfrm>
            <a:off x="762000" y="6062666"/>
            <a:ext cx="1676400" cy="369332"/>
          </a:xfrm>
          <a:prstGeom prst="rect">
            <a:avLst/>
          </a:prstGeom>
          <a:noFill/>
        </p:spPr>
        <p:txBody>
          <a:bodyPr wrap="square" rtlCol="0">
            <a:spAutoFit/>
          </a:bodyPr>
          <a:lstStyle/>
          <a:p>
            <a:r>
              <a:rPr lang="en-CA" sz="1800" dirty="0"/>
              <a:t>Date: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40080" rtl="0" eaLnBrk="1" latinLnBrk="0" hangingPunct="1">
        <a:spcBef>
          <a:spcPct val="0"/>
        </a:spcBef>
        <a:buNone/>
        <a:defRPr sz="2800" b="1" kern="1200">
          <a:solidFill>
            <a:schemeClr val="accent3"/>
          </a:solidFill>
          <a:latin typeface="+mj-lt"/>
          <a:ea typeface="+mj-ea"/>
          <a:cs typeface="+mj-cs"/>
        </a:defRPr>
      </a:lvl1pPr>
    </p:titleStyle>
    <p:bodyStyle>
      <a:lvl1pPr marL="240030" indent="-240030" algn="l" defTabSz="640080" rtl="0" eaLnBrk="1" latinLnBrk="0" hangingPunct="1">
        <a:spcBef>
          <a:spcPct val="20000"/>
        </a:spcBef>
        <a:buFont typeface="Arial" pitchFamily="34" charset="0"/>
        <a:buChar char="•"/>
        <a:defRPr sz="2000" b="1" kern="1200">
          <a:solidFill>
            <a:schemeClr val="tx1"/>
          </a:solidFill>
          <a:latin typeface="+mn-lt"/>
          <a:ea typeface="+mn-ea"/>
          <a:cs typeface="+mn-cs"/>
        </a:defRPr>
      </a:lvl1pPr>
      <a:lvl2pPr marL="520065" indent="-200025" algn="l" defTabSz="640080" rtl="0" eaLnBrk="1" latinLnBrk="0" hangingPunct="1">
        <a:spcBef>
          <a:spcPct val="20000"/>
        </a:spcBef>
        <a:buFont typeface="Arial" pitchFamily="34" charset="0"/>
        <a:buChar char="–"/>
        <a:defRPr sz="1700" kern="1200">
          <a:solidFill>
            <a:schemeClr val="accent1"/>
          </a:solidFill>
          <a:latin typeface="+mn-lt"/>
          <a:ea typeface="+mn-ea"/>
          <a:cs typeface="+mn-cs"/>
        </a:defRPr>
      </a:lvl2pPr>
      <a:lvl3pPr marL="800100" indent="-160020" algn="l" defTabSz="640080" rtl="0" eaLnBrk="1" latinLnBrk="0" hangingPunct="1">
        <a:spcBef>
          <a:spcPct val="20000"/>
        </a:spcBef>
        <a:buFont typeface="Arial" pitchFamily="34" charset="0"/>
        <a:buChar char="•"/>
        <a:defRPr sz="1400" kern="1200">
          <a:solidFill>
            <a:schemeClr val="accent1"/>
          </a:solidFill>
          <a:latin typeface="+mn-lt"/>
          <a:ea typeface="+mn-ea"/>
          <a:cs typeface="+mn-cs"/>
        </a:defRPr>
      </a:lvl3pPr>
      <a:lvl4pPr marL="1120140" indent="-160020" algn="l" defTabSz="640080" rtl="0" eaLnBrk="1" latinLnBrk="0" hangingPunct="1">
        <a:spcBef>
          <a:spcPct val="20000"/>
        </a:spcBef>
        <a:buFont typeface="Arial" pitchFamily="34" charset="0"/>
        <a:buChar char="–"/>
        <a:defRPr sz="1400" kern="1200">
          <a:solidFill>
            <a:schemeClr val="accent1"/>
          </a:solidFill>
          <a:latin typeface="+mn-lt"/>
          <a:ea typeface="+mn-ea"/>
          <a:cs typeface="+mn-cs"/>
        </a:defRPr>
      </a:lvl4pPr>
      <a:lvl5pPr marL="1440180" indent="-160020" algn="l" defTabSz="640080" rtl="0" eaLnBrk="1" latinLnBrk="0" hangingPunct="1">
        <a:spcBef>
          <a:spcPct val="20000"/>
        </a:spcBef>
        <a:buFont typeface="Arial" pitchFamily="34" charset="0"/>
        <a:buChar char="»"/>
        <a:defRPr sz="1300" kern="1200">
          <a:solidFill>
            <a:schemeClr val="accent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48400"/>
            <a:ext cx="91440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0" name="Rectangle 9"/>
          <p:cNvSpPr/>
          <p:nvPr userDrawn="1"/>
        </p:nvSpPr>
        <p:spPr>
          <a:xfrm>
            <a:off x="0" y="6324600"/>
            <a:ext cx="9144000" cy="5334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1" name="Rectangle 10"/>
          <p:cNvSpPr/>
          <p:nvPr userDrawn="1"/>
        </p:nvSpPr>
        <p:spPr>
          <a:xfrm>
            <a:off x="0" y="208155"/>
            <a:ext cx="9144000" cy="762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descr="ACT Line White.png"/>
          <p:cNvPicPr>
            <a:picLocks noChangeAspect="1"/>
          </p:cNvPicPr>
          <p:nvPr userDrawn="1"/>
        </p:nvPicPr>
        <p:blipFill>
          <a:blip r:embed="rId11" cstate="print"/>
          <a:stretch>
            <a:fillRect/>
          </a:stretch>
        </p:blipFill>
        <p:spPr>
          <a:xfrm>
            <a:off x="477645" y="6532719"/>
            <a:ext cx="2743200" cy="117126"/>
          </a:xfrm>
          <a:prstGeom prst="rect">
            <a:avLst/>
          </a:prstGeom>
        </p:spPr>
      </p:pic>
      <p:sp>
        <p:nvSpPr>
          <p:cNvPr id="13" name="Rectangle 12"/>
          <p:cNvSpPr/>
          <p:nvPr userDrawn="1"/>
        </p:nvSpPr>
        <p:spPr>
          <a:xfrm>
            <a:off x="0" y="0"/>
            <a:ext cx="9144000" cy="2286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4" name="Round Same Side Corner Rectangle 13"/>
          <p:cNvSpPr/>
          <p:nvPr userDrawn="1"/>
        </p:nvSpPr>
        <p:spPr>
          <a:xfrm rot="10800000">
            <a:off x="7145800" y="0"/>
            <a:ext cx="1464800" cy="906780"/>
          </a:xfrm>
          <a:prstGeom prst="round2SameRect">
            <a:avLst/>
          </a:prstGeom>
          <a:solidFill>
            <a:schemeClr val="bg1"/>
          </a:solidFill>
          <a:ln>
            <a:noFill/>
          </a:ln>
          <a:effectLst>
            <a:outerShdw blurRad="50800" dist="25400" dir="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2"/>
          <p:cNvPicPr>
            <a:picLocks noChangeAspect="1" noChangeArrowheads="1"/>
          </p:cNvPicPr>
          <p:nvPr userDrawn="1"/>
        </p:nvPicPr>
        <p:blipFill>
          <a:blip r:embed="rId12" cstate="print"/>
          <a:srcRect/>
          <a:stretch>
            <a:fillRect/>
          </a:stretch>
        </p:blipFill>
        <p:spPr bwMode="auto">
          <a:xfrm>
            <a:off x="7287651" y="333681"/>
            <a:ext cx="1181099" cy="386409"/>
          </a:xfrm>
          <a:prstGeom prst="rect">
            <a:avLst/>
          </a:prstGeom>
          <a:noFill/>
          <a:ln w="9525">
            <a:noFill/>
            <a:miter lim="800000"/>
            <a:headEnd/>
            <a:tailEnd/>
          </a:ln>
        </p:spPr>
      </p:pic>
      <p:pic>
        <p:nvPicPr>
          <p:cNvPr id="16" name="Picture 15" descr="MNP ca.png"/>
          <p:cNvPicPr>
            <a:picLocks noChangeAspect="1"/>
          </p:cNvPicPr>
          <p:nvPr userDrawn="1"/>
        </p:nvPicPr>
        <p:blipFill>
          <a:blip r:embed="rId13" cstate="print"/>
          <a:stretch>
            <a:fillRect/>
          </a:stretch>
        </p:blipFill>
        <p:spPr>
          <a:xfrm>
            <a:off x="8061550" y="6531045"/>
            <a:ext cx="549050" cy="118800"/>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81" r:id="rId3"/>
    <p:sldLayoutId id="2147483674" r:id="rId4"/>
    <p:sldLayoutId id="2147483675" r:id="rId5"/>
    <p:sldLayoutId id="2147483677" r:id="rId6"/>
    <p:sldLayoutId id="2147483678" r:id="rId7"/>
    <p:sldLayoutId id="2147483680" r:id="rId8"/>
    <p:sldLayoutId id="2147483682" r:id="rId9"/>
  </p:sldLayoutIdLst>
  <p:txStyles>
    <p:titleStyle>
      <a:lvl1pPr algn="l" defTabSz="914400" rtl="0" eaLnBrk="1" latinLnBrk="0" hangingPunct="1">
        <a:spcBef>
          <a:spcPct val="0"/>
        </a:spcBef>
        <a:buNone/>
        <a:defRPr sz="2800" b="1"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84912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ctr" defTabSz="816371" rtl="0" eaLnBrk="1" latinLnBrk="0" hangingPunct="1">
        <a:spcBef>
          <a:spcPct val="0"/>
        </a:spcBef>
        <a:buNone/>
        <a:defRPr sz="3937" kern="1200">
          <a:solidFill>
            <a:schemeClr val="tx1"/>
          </a:solidFill>
          <a:latin typeface="+mj-lt"/>
          <a:ea typeface="+mj-ea"/>
          <a:cs typeface="+mj-cs"/>
        </a:defRPr>
      </a:lvl1pPr>
    </p:titleStyle>
    <p:bodyStyle>
      <a:lvl1pPr marL="306139" indent="-306139" algn="l" defTabSz="816371" rtl="0" eaLnBrk="1" latinLnBrk="0" hangingPunct="1">
        <a:spcBef>
          <a:spcPct val="20000"/>
        </a:spcBef>
        <a:buFont typeface="Arial" pitchFamily="34" charset="0"/>
        <a:buChar char="•"/>
        <a:defRPr sz="2875" kern="1200">
          <a:solidFill>
            <a:schemeClr val="tx1"/>
          </a:solidFill>
          <a:latin typeface="+mn-lt"/>
          <a:ea typeface="+mn-ea"/>
          <a:cs typeface="+mn-cs"/>
        </a:defRPr>
      </a:lvl1pPr>
      <a:lvl2pPr marL="663302" indent="-255116" algn="l" defTabSz="816371"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464" indent="-204093" algn="l" defTabSz="816371" rtl="0" eaLnBrk="1" latinLnBrk="0" hangingPunct="1">
        <a:spcBef>
          <a:spcPct val="20000"/>
        </a:spcBef>
        <a:buFont typeface="Arial" pitchFamily="34" charset="0"/>
        <a:buChar char="•"/>
        <a:defRPr sz="2125" kern="1200">
          <a:solidFill>
            <a:schemeClr val="tx1"/>
          </a:solidFill>
          <a:latin typeface="+mn-lt"/>
          <a:ea typeface="+mn-ea"/>
          <a:cs typeface="+mn-cs"/>
        </a:defRPr>
      </a:lvl3pPr>
      <a:lvl4pPr marL="1428650" indent="-204093" algn="l" defTabSz="816371" rtl="0" eaLnBrk="1" latinLnBrk="0" hangingPunct="1">
        <a:spcBef>
          <a:spcPct val="20000"/>
        </a:spcBef>
        <a:buFont typeface="Arial" pitchFamily="34" charset="0"/>
        <a:buChar char="–"/>
        <a:defRPr sz="1812" kern="1200">
          <a:solidFill>
            <a:schemeClr val="tx1"/>
          </a:solidFill>
          <a:latin typeface="+mn-lt"/>
          <a:ea typeface="+mn-ea"/>
          <a:cs typeface="+mn-cs"/>
        </a:defRPr>
      </a:lvl4pPr>
      <a:lvl5pPr marL="1836835" indent="-204093" algn="l" defTabSz="816371" rtl="0" eaLnBrk="1" latinLnBrk="0" hangingPunct="1">
        <a:spcBef>
          <a:spcPct val="20000"/>
        </a:spcBef>
        <a:buFont typeface="Arial" pitchFamily="34" charset="0"/>
        <a:buChar char="»"/>
        <a:defRPr sz="1812" kern="1200">
          <a:solidFill>
            <a:schemeClr val="tx1"/>
          </a:solidFill>
          <a:latin typeface="+mn-lt"/>
          <a:ea typeface="+mn-ea"/>
          <a:cs typeface="+mn-cs"/>
        </a:defRPr>
      </a:lvl5pPr>
      <a:lvl6pPr marL="2245021" indent="-204093" algn="l" defTabSz="816371" rtl="0" eaLnBrk="1" latinLnBrk="0" hangingPunct="1">
        <a:spcBef>
          <a:spcPct val="20000"/>
        </a:spcBef>
        <a:buFont typeface="Arial" pitchFamily="34" charset="0"/>
        <a:buChar char="•"/>
        <a:defRPr sz="1812" kern="1200">
          <a:solidFill>
            <a:schemeClr val="tx1"/>
          </a:solidFill>
          <a:latin typeface="+mn-lt"/>
          <a:ea typeface="+mn-ea"/>
          <a:cs typeface="+mn-cs"/>
        </a:defRPr>
      </a:lvl6pPr>
      <a:lvl7pPr marL="2653207" indent="-204093" algn="l" defTabSz="816371" rtl="0" eaLnBrk="1" latinLnBrk="0" hangingPunct="1">
        <a:spcBef>
          <a:spcPct val="20000"/>
        </a:spcBef>
        <a:buFont typeface="Arial" pitchFamily="34" charset="0"/>
        <a:buChar char="•"/>
        <a:defRPr sz="1812" kern="1200">
          <a:solidFill>
            <a:schemeClr val="tx1"/>
          </a:solidFill>
          <a:latin typeface="+mn-lt"/>
          <a:ea typeface="+mn-ea"/>
          <a:cs typeface="+mn-cs"/>
        </a:defRPr>
      </a:lvl7pPr>
      <a:lvl8pPr marL="3061393" indent="-204093" algn="l" defTabSz="816371" rtl="0" eaLnBrk="1" latinLnBrk="0" hangingPunct="1">
        <a:spcBef>
          <a:spcPct val="20000"/>
        </a:spcBef>
        <a:buFont typeface="Arial" pitchFamily="34" charset="0"/>
        <a:buChar char="•"/>
        <a:defRPr sz="1812" kern="1200">
          <a:solidFill>
            <a:schemeClr val="tx1"/>
          </a:solidFill>
          <a:latin typeface="+mn-lt"/>
          <a:ea typeface="+mn-ea"/>
          <a:cs typeface="+mn-cs"/>
        </a:defRPr>
      </a:lvl8pPr>
      <a:lvl9pPr marL="3469579" indent="-204093" algn="l" defTabSz="816371" rtl="0" eaLnBrk="1" latinLnBrk="0" hangingPunct="1">
        <a:spcBef>
          <a:spcPct val="20000"/>
        </a:spcBef>
        <a:buFont typeface="Arial" pitchFamily="34" charset="0"/>
        <a:buChar char="•"/>
        <a:defRPr sz="1812" kern="1200">
          <a:solidFill>
            <a:schemeClr val="tx1"/>
          </a:solidFill>
          <a:latin typeface="+mn-lt"/>
          <a:ea typeface="+mn-ea"/>
          <a:cs typeface="+mn-cs"/>
        </a:defRPr>
      </a:lvl9pPr>
    </p:bodyStyle>
    <p:otherStyle>
      <a:defPPr>
        <a:defRPr lang="en-US"/>
      </a:defPPr>
      <a:lvl1pPr marL="0" algn="l" defTabSz="816371" rtl="0" eaLnBrk="1" latinLnBrk="0" hangingPunct="1">
        <a:defRPr sz="1625" kern="1200">
          <a:solidFill>
            <a:schemeClr val="tx1"/>
          </a:solidFill>
          <a:latin typeface="+mn-lt"/>
          <a:ea typeface="+mn-ea"/>
          <a:cs typeface="+mn-cs"/>
        </a:defRPr>
      </a:lvl1pPr>
      <a:lvl2pPr marL="408186" algn="l" defTabSz="816371" rtl="0" eaLnBrk="1" latinLnBrk="0" hangingPunct="1">
        <a:defRPr sz="1625" kern="1200">
          <a:solidFill>
            <a:schemeClr val="tx1"/>
          </a:solidFill>
          <a:latin typeface="+mn-lt"/>
          <a:ea typeface="+mn-ea"/>
          <a:cs typeface="+mn-cs"/>
        </a:defRPr>
      </a:lvl2pPr>
      <a:lvl3pPr marL="816371" algn="l" defTabSz="816371" rtl="0" eaLnBrk="1" latinLnBrk="0" hangingPunct="1">
        <a:defRPr sz="1625" kern="1200">
          <a:solidFill>
            <a:schemeClr val="tx1"/>
          </a:solidFill>
          <a:latin typeface="+mn-lt"/>
          <a:ea typeface="+mn-ea"/>
          <a:cs typeface="+mn-cs"/>
        </a:defRPr>
      </a:lvl3pPr>
      <a:lvl4pPr marL="1224557" algn="l" defTabSz="816371" rtl="0" eaLnBrk="1" latinLnBrk="0" hangingPunct="1">
        <a:defRPr sz="1625" kern="1200">
          <a:solidFill>
            <a:schemeClr val="tx1"/>
          </a:solidFill>
          <a:latin typeface="+mn-lt"/>
          <a:ea typeface="+mn-ea"/>
          <a:cs typeface="+mn-cs"/>
        </a:defRPr>
      </a:lvl4pPr>
      <a:lvl5pPr marL="1632743" algn="l" defTabSz="816371" rtl="0" eaLnBrk="1" latinLnBrk="0" hangingPunct="1">
        <a:defRPr sz="1625" kern="1200">
          <a:solidFill>
            <a:schemeClr val="tx1"/>
          </a:solidFill>
          <a:latin typeface="+mn-lt"/>
          <a:ea typeface="+mn-ea"/>
          <a:cs typeface="+mn-cs"/>
        </a:defRPr>
      </a:lvl5pPr>
      <a:lvl6pPr marL="2040928" algn="l" defTabSz="816371" rtl="0" eaLnBrk="1" latinLnBrk="0" hangingPunct="1">
        <a:defRPr sz="1625" kern="1200">
          <a:solidFill>
            <a:schemeClr val="tx1"/>
          </a:solidFill>
          <a:latin typeface="+mn-lt"/>
          <a:ea typeface="+mn-ea"/>
          <a:cs typeface="+mn-cs"/>
        </a:defRPr>
      </a:lvl6pPr>
      <a:lvl7pPr marL="2449114" algn="l" defTabSz="816371" rtl="0" eaLnBrk="1" latinLnBrk="0" hangingPunct="1">
        <a:defRPr sz="1625" kern="1200">
          <a:solidFill>
            <a:schemeClr val="tx1"/>
          </a:solidFill>
          <a:latin typeface="+mn-lt"/>
          <a:ea typeface="+mn-ea"/>
          <a:cs typeface="+mn-cs"/>
        </a:defRPr>
      </a:lvl7pPr>
      <a:lvl8pPr marL="2857300" algn="l" defTabSz="816371" rtl="0" eaLnBrk="1" latinLnBrk="0" hangingPunct="1">
        <a:defRPr sz="1625" kern="1200">
          <a:solidFill>
            <a:schemeClr val="tx1"/>
          </a:solidFill>
          <a:latin typeface="+mn-lt"/>
          <a:ea typeface="+mn-ea"/>
          <a:cs typeface="+mn-cs"/>
        </a:defRPr>
      </a:lvl8pPr>
      <a:lvl9pPr marL="3265486" algn="l" defTabSz="816371" rtl="0" eaLnBrk="1" latinLnBrk="0" hangingPunct="1">
        <a:defRPr sz="16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mailto:Victor.kroeger@mnp.ca"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p:txBody>
          <a:bodyPr/>
          <a:lstStyle/>
          <a:p>
            <a:r>
              <a:rPr lang="en-CA" dirty="0"/>
              <a:t>John Loeppky </a:t>
            </a:r>
            <a:r>
              <a:rPr lang="en-CA" dirty="0" err="1"/>
              <a:t>P.Ag</a:t>
            </a:r>
            <a:endParaRPr lang="en-CA" dirty="0"/>
          </a:p>
        </p:txBody>
      </p:sp>
      <p:sp>
        <p:nvSpPr>
          <p:cNvPr id="13" name="Text Placeholder 12"/>
          <p:cNvSpPr>
            <a:spLocks noGrp="1"/>
          </p:cNvSpPr>
          <p:nvPr>
            <p:ph type="body" sz="quarter" idx="16"/>
          </p:nvPr>
        </p:nvSpPr>
        <p:spPr/>
        <p:txBody>
          <a:bodyPr/>
          <a:lstStyle/>
          <a:p>
            <a:r>
              <a:rPr lang="en-CA" dirty="0"/>
              <a:t>April 2019</a:t>
            </a:r>
          </a:p>
        </p:txBody>
      </p:sp>
      <p:sp>
        <p:nvSpPr>
          <p:cNvPr id="14" name="Text Placeholder 13"/>
          <p:cNvSpPr>
            <a:spLocks noGrp="1"/>
          </p:cNvSpPr>
          <p:nvPr>
            <p:ph type="body" sz="quarter" idx="17"/>
          </p:nvPr>
        </p:nvSpPr>
        <p:spPr>
          <a:xfrm>
            <a:off x="1676400" y="1219200"/>
            <a:ext cx="7147776" cy="685800"/>
          </a:xfrm>
        </p:spPr>
        <p:txBody>
          <a:bodyPr/>
          <a:lstStyle/>
          <a:p>
            <a:endParaRPr lang="en-CA" dirty="0"/>
          </a:p>
          <a:p>
            <a:r>
              <a:rPr lang="en-CA" dirty="0"/>
              <a:t>Farm Management Consulting</a:t>
            </a:r>
          </a:p>
        </p:txBody>
      </p:sp>
      <p:sp>
        <p:nvSpPr>
          <p:cNvPr id="2" name="TextBox 1"/>
          <p:cNvSpPr txBox="1"/>
          <p:nvPr/>
        </p:nvSpPr>
        <p:spPr>
          <a:xfrm>
            <a:off x="2613876" y="3886200"/>
            <a:ext cx="5943600" cy="1200329"/>
          </a:xfrm>
          <a:prstGeom prst="rect">
            <a:avLst/>
          </a:prstGeom>
          <a:noFill/>
        </p:spPr>
        <p:txBody>
          <a:bodyPr wrap="square" rtlCol="0">
            <a:spAutoFit/>
          </a:bodyPr>
          <a:lstStyle/>
          <a:p>
            <a:pPr algn="r"/>
            <a:r>
              <a:rPr lang="en-CA" sz="3600" b="1" dirty="0">
                <a:solidFill>
                  <a:schemeClr val="accent3"/>
                </a:solidFill>
              </a:rPr>
              <a:t>MNP Canadian Agriculture Industry Outlook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5A87-64AC-4FBE-B9E4-87AF6529D757}"/>
              </a:ext>
            </a:extLst>
          </p:cNvPr>
          <p:cNvSpPr>
            <a:spLocks noGrp="1"/>
          </p:cNvSpPr>
          <p:nvPr>
            <p:ph type="title"/>
          </p:nvPr>
        </p:nvSpPr>
        <p:spPr/>
        <p:txBody>
          <a:bodyPr/>
          <a:lstStyle/>
          <a:p>
            <a:r>
              <a:rPr lang="en-CA" dirty="0"/>
              <a:t>Industry Outlook 2019</a:t>
            </a:r>
          </a:p>
        </p:txBody>
      </p:sp>
      <p:pic>
        <p:nvPicPr>
          <p:cNvPr id="4" name="Picture 3">
            <a:extLst>
              <a:ext uri="{FF2B5EF4-FFF2-40B4-BE49-F238E27FC236}">
                <a16:creationId xmlns:a16="http://schemas.microsoft.com/office/drawing/2014/main" id="{09276C3E-6A35-4F4D-A06D-C6803AFE2E25}"/>
              </a:ext>
            </a:extLst>
          </p:cNvPr>
          <p:cNvPicPr>
            <a:picLocks noChangeAspect="1"/>
          </p:cNvPicPr>
          <p:nvPr/>
        </p:nvPicPr>
        <p:blipFill>
          <a:blip r:embed="rId2"/>
          <a:stretch>
            <a:fillRect/>
          </a:stretch>
        </p:blipFill>
        <p:spPr>
          <a:xfrm>
            <a:off x="1554218" y="1752600"/>
            <a:ext cx="6035563" cy="3691302"/>
          </a:xfrm>
          <a:prstGeom prst="rect">
            <a:avLst/>
          </a:prstGeom>
        </p:spPr>
      </p:pic>
    </p:spTree>
    <p:extLst>
      <p:ext uri="{BB962C8B-B14F-4D97-AF65-F5344CB8AC3E}">
        <p14:creationId xmlns:p14="http://schemas.microsoft.com/office/powerpoint/2010/main" val="340239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Industry Outlook 2019</a:t>
            </a:r>
            <a:br>
              <a:rPr lang="en-CA" dirty="0"/>
            </a:br>
            <a:endParaRPr lang="en-CA" dirty="0"/>
          </a:p>
        </p:txBody>
      </p:sp>
      <p:sp>
        <p:nvSpPr>
          <p:cNvPr id="7" name="Content Placeholder 6"/>
          <p:cNvSpPr>
            <a:spLocks noGrp="1"/>
          </p:cNvSpPr>
          <p:nvPr>
            <p:ph idx="1"/>
          </p:nvPr>
        </p:nvSpPr>
        <p:spPr>
          <a:xfrm>
            <a:off x="3530600" y="1417637"/>
            <a:ext cx="5486400" cy="3901281"/>
          </a:xfrm>
        </p:spPr>
        <p:txBody>
          <a:bodyPr/>
          <a:lstStyle/>
          <a:p>
            <a:pPr>
              <a:buNone/>
            </a:pPr>
            <a:r>
              <a:rPr lang="en-CA" sz="2000" b="1" dirty="0"/>
              <a:t>Dairy</a:t>
            </a:r>
          </a:p>
          <a:p>
            <a:r>
              <a:rPr lang="en-CA" sz="2000" dirty="0"/>
              <a:t>Demand for Butterfat</a:t>
            </a:r>
          </a:p>
          <a:p>
            <a:r>
              <a:rPr lang="en-CA" sz="2000" dirty="0"/>
              <a:t>Quota Holdings Increasing</a:t>
            </a:r>
          </a:p>
          <a:p>
            <a:r>
              <a:rPr lang="en-CA" sz="2000" dirty="0"/>
              <a:t>Consolidation</a:t>
            </a:r>
          </a:p>
          <a:p>
            <a:r>
              <a:rPr lang="en-CA" sz="2000" dirty="0"/>
              <a:t>USMCA</a:t>
            </a:r>
          </a:p>
          <a:p>
            <a:pPr lvl="1"/>
            <a:r>
              <a:rPr lang="en-CA" sz="1600" dirty="0"/>
              <a:t>Class 7 Milk. </a:t>
            </a:r>
          </a:p>
          <a:p>
            <a:pPr lvl="1"/>
            <a:r>
              <a:rPr lang="en-CA" sz="1600" dirty="0"/>
              <a:t>World Market pricing</a:t>
            </a:r>
          </a:p>
          <a:p>
            <a:pPr lvl="1"/>
            <a:r>
              <a:rPr lang="en-CA" sz="1600" dirty="0"/>
              <a:t>Tariffs</a:t>
            </a:r>
          </a:p>
          <a:p>
            <a:pPr marL="0" indent="0">
              <a:buNone/>
            </a:pPr>
            <a:endParaRPr lang="en-CA" sz="2000" dirty="0"/>
          </a:p>
          <a:p>
            <a:endParaRPr lang="en-CA" sz="2000" u="sng" dirty="0"/>
          </a:p>
          <a:p>
            <a:endParaRPr lang="en-CA" sz="2000" u="sng" dirty="0"/>
          </a:p>
          <a:p>
            <a:endParaRPr lang="en-CA" sz="2000" u="sng" dirty="0"/>
          </a:p>
          <a:p>
            <a:endParaRPr lang="en-CA" sz="2000" u="sng" dirty="0"/>
          </a:p>
          <a:p>
            <a:endParaRPr lang="en-CA" sz="2000" u="sng" dirty="0"/>
          </a:p>
          <a:p>
            <a:pPr>
              <a:buNone/>
            </a:pPr>
            <a:endParaRPr lang="en-CA" sz="2000" dirty="0"/>
          </a:p>
        </p:txBody>
      </p:sp>
      <p:sp>
        <p:nvSpPr>
          <p:cNvPr id="2" name="Rectangle 1"/>
          <p:cNvSpPr/>
          <p:nvPr/>
        </p:nvSpPr>
        <p:spPr>
          <a:xfrm>
            <a:off x="64018" y="4495800"/>
            <a:ext cx="9220200" cy="1831271"/>
          </a:xfrm>
          <a:prstGeom prst="rect">
            <a:avLst/>
          </a:prstGeom>
        </p:spPr>
        <p:txBody>
          <a:bodyPr wrap="square">
            <a:spAutoFit/>
          </a:bodyPr>
          <a:lstStyle/>
          <a:p>
            <a:pPr>
              <a:spcAft>
                <a:spcPts val="600"/>
              </a:spcAft>
              <a:buNone/>
            </a:pPr>
            <a:r>
              <a:rPr lang="en-CA" i="1" u="sng" dirty="0"/>
              <a:t>Safe Guards</a:t>
            </a:r>
          </a:p>
          <a:p>
            <a:pPr>
              <a:buFont typeface="Arial" pitchFamily="34" charset="0"/>
              <a:buChar char="•"/>
            </a:pPr>
            <a:r>
              <a:rPr lang="en-CA" i="1" dirty="0"/>
              <a:t>   Understand the quota:</a:t>
            </a:r>
          </a:p>
          <a:p>
            <a:pPr marL="630238" lvl="1" indent="-268288">
              <a:buFont typeface="Arial" pitchFamily="34" charset="0"/>
              <a:buChar char="•"/>
            </a:pPr>
            <a:r>
              <a:rPr lang="en-CA" i="1" dirty="0"/>
              <a:t>Provincial legislation re: transferability.</a:t>
            </a:r>
          </a:p>
          <a:p>
            <a:pPr marL="630238" lvl="1" indent="-268288">
              <a:buFont typeface="Arial" pitchFamily="34" charset="0"/>
              <a:buChar char="•"/>
            </a:pPr>
            <a:r>
              <a:rPr lang="en-CA" i="1" dirty="0"/>
              <a:t>Debtor’s utilization and options to lease out quota.</a:t>
            </a:r>
          </a:p>
          <a:p>
            <a:pPr marL="630238" lvl="1" indent="-268288">
              <a:buFont typeface="Arial" pitchFamily="34" charset="0"/>
              <a:buChar char="•"/>
            </a:pPr>
            <a:r>
              <a:rPr lang="en-CA" i="1" dirty="0"/>
              <a:t>Understanding compensation rules will have bearing on security.</a:t>
            </a:r>
          </a:p>
          <a:p>
            <a:pPr>
              <a:buFont typeface="Arial" pitchFamily="34" charset="0"/>
              <a:buChar char="•"/>
            </a:pPr>
            <a:r>
              <a:rPr lang="en-CA" i="1" dirty="0"/>
              <a:t>   High land values may support security position</a:t>
            </a:r>
          </a:p>
        </p:txBody>
      </p:sp>
      <p:pic>
        <p:nvPicPr>
          <p:cNvPr id="1026" name="Picture 2" descr="Image result for dairy 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82" y="1417638"/>
            <a:ext cx="3252236" cy="216815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57200" y="4495800"/>
            <a:ext cx="7848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6553200" cy="731838"/>
          </a:xfrm>
        </p:spPr>
        <p:txBody>
          <a:bodyPr/>
          <a:lstStyle/>
          <a:p>
            <a:r>
              <a:rPr lang="en-CA" dirty="0"/>
              <a:t>Industry Outlook 2019</a:t>
            </a:r>
          </a:p>
        </p:txBody>
      </p:sp>
      <p:sp>
        <p:nvSpPr>
          <p:cNvPr id="5" name="TextBox 4"/>
          <p:cNvSpPr txBox="1"/>
          <p:nvPr/>
        </p:nvSpPr>
        <p:spPr>
          <a:xfrm>
            <a:off x="457200" y="4724400"/>
            <a:ext cx="8153400" cy="1554272"/>
          </a:xfrm>
          <a:prstGeom prst="rect">
            <a:avLst/>
          </a:prstGeom>
          <a:noFill/>
        </p:spPr>
        <p:txBody>
          <a:bodyPr wrap="square" rtlCol="0">
            <a:spAutoFit/>
          </a:bodyPr>
          <a:lstStyle/>
          <a:p>
            <a:pPr>
              <a:spcAft>
                <a:spcPts val="600"/>
              </a:spcAft>
              <a:buNone/>
            </a:pPr>
            <a:r>
              <a:rPr lang="en-CA" i="1" u="sng" dirty="0"/>
              <a:t>Safe Guards</a:t>
            </a:r>
          </a:p>
          <a:p>
            <a:pPr>
              <a:buFont typeface="Arial" pitchFamily="34" charset="0"/>
              <a:buChar char="•"/>
            </a:pPr>
            <a:r>
              <a:rPr lang="en-CA" i="1" dirty="0"/>
              <a:t> Equipment ratio on grain farms </a:t>
            </a:r>
            <a:r>
              <a:rPr lang="en-CA" i="1" u="sng" dirty="0"/>
              <a:t>is</a:t>
            </a:r>
            <a:r>
              <a:rPr lang="en-CA" i="1" dirty="0"/>
              <a:t> important.   </a:t>
            </a:r>
          </a:p>
          <a:p>
            <a:pPr>
              <a:buFont typeface="Arial" pitchFamily="34" charset="0"/>
              <a:buChar char="•"/>
            </a:pPr>
            <a:r>
              <a:rPr lang="en-CA" i="1" dirty="0"/>
              <a:t> Ensure all property of creditor included on debt security</a:t>
            </a:r>
          </a:p>
          <a:p>
            <a:pPr>
              <a:buFont typeface="Arial" pitchFamily="34" charset="0"/>
              <a:buChar char="•"/>
            </a:pPr>
            <a:r>
              <a:rPr lang="en-CA" i="1" dirty="0"/>
              <a:t> Verify proper registration on land and related farm equipment</a:t>
            </a:r>
          </a:p>
          <a:p>
            <a:pPr>
              <a:buFont typeface="Arial" pitchFamily="34" charset="0"/>
              <a:buChar char="•"/>
            </a:pPr>
            <a:r>
              <a:rPr lang="en-CA" i="1" dirty="0"/>
              <a:t> Verify crop insurance &amp; AgriStability status</a:t>
            </a:r>
          </a:p>
        </p:txBody>
      </p:sp>
      <p:sp>
        <p:nvSpPr>
          <p:cNvPr id="7" name="Content Placeholder 6"/>
          <p:cNvSpPr>
            <a:spLocks noGrp="1"/>
          </p:cNvSpPr>
          <p:nvPr>
            <p:ph idx="1"/>
          </p:nvPr>
        </p:nvSpPr>
        <p:spPr>
          <a:xfrm>
            <a:off x="3200400" y="1066800"/>
            <a:ext cx="4724400" cy="3124200"/>
          </a:xfrm>
        </p:spPr>
        <p:txBody>
          <a:bodyPr/>
          <a:lstStyle/>
          <a:p>
            <a:pPr>
              <a:buNone/>
            </a:pPr>
            <a:r>
              <a:rPr lang="en-CA" sz="2000" b="1" dirty="0"/>
              <a:t>Crops</a:t>
            </a:r>
            <a:endParaRPr lang="en-CA" sz="2000" dirty="0"/>
          </a:p>
          <a:p>
            <a:r>
              <a:rPr lang="en-CA" sz="2000" dirty="0"/>
              <a:t>Outlook on pricing</a:t>
            </a:r>
          </a:p>
          <a:p>
            <a:r>
              <a:rPr lang="en-CA" sz="2000" dirty="0"/>
              <a:t>Seeding Intentions</a:t>
            </a:r>
          </a:p>
          <a:p>
            <a:r>
              <a:rPr lang="en-CA" sz="2000" dirty="0"/>
              <a:t>Trade</a:t>
            </a:r>
          </a:p>
          <a:p>
            <a:r>
              <a:rPr lang="en-CA" sz="2000" dirty="0"/>
              <a:t>Weather </a:t>
            </a:r>
          </a:p>
          <a:p>
            <a:endParaRPr lang="en-CA" sz="2000" dirty="0"/>
          </a:p>
        </p:txBody>
      </p:sp>
      <p:pic>
        <p:nvPicPr>
          <p:cNvPr id="1026" name="Picture 2" descr="S:\Creative Services\Resources\Photos\Stock Photography\~ Client Groups\Agriculture\Wheat and grains\189002 altered.tif"/>
          <p:cNvPicPr>
            <a:picLocks noChangeAspect="1" noChangeArrowheads="1"/>
          </p:cNvPicPr>
          <p:nvPr/>
        </p:nvPicPr>
        <p:blipFill>
          <a:blip r:embed="rId3" cstate="print"/>
          <a:srcRect r="36965"/>
          <a:stretch>
            <a:fillRect/>
          </a:stretch>
        </p:blipFill>
        <p:spPr bwMode="auto">
          <a:xfrm>
            <a:off x="685800" y="1252538"/>
            <a:ext cx="2286000" cy="2209800"/>
          </a:xfrm>
          <a:prstGeom prst="rect">
            <a:avLst/>
          </a:prstGeom>
          <a:noFill/>
        </p:spPr>
      </p:pic>
      <p:cxnSp>
        <p:nvCxnSpPr>
          <p:cNvPr id="11" name="Straight Connector 10"/>
          <p:cNvCxnSpPr/>
          <p:nvPr/>
        </p:nvCxnSpPr>
        <p:spPr>
          <a:xfrm>
            <a:off x="609600" y="4648200"/>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40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6553200" cy="731838"/>
          </a:xfrm>
        </p:spPr>
        <p:txBody>
          <a:bodyPr/>
          <a:lstStyle/>
          <a:p>
            <a:r>
              <a:rPr lang="en-CA" dirty="0"/>
              <a:t>Industry Outlook 2019</a:t>
            </a:r>
          </a:p>
        </p:txBody>
      </p:sp>
      <p:sp>
        <p:nvSpPr>
          <p:cNvPr id="5" name="TextBox 4"/>
          <p:cNvSpPr txBox="1"/>
          <p:nvPr/>
        </p:nvSpPr>
        <p:spPr>
          <a:xfrm>
            <a:off x="457200" y="4724400"/>
            <a:ext cx="8153400" cy="1554272"/>
          </a:xfrm>
          <a:prstGeom prst="rect">
            <a:avLst/>
          </a:prstGeom>
          <a:noFill/>
        </p:spPr>
        <p:txBody>
          <a:bodyPr wrap="square" rtlCol="0">
            <a:spAutoFit/>
          </a:bodyPr>
          <a:lstStyle/>
          <a:p>
            <a:pPr>
              <a:spcAft>
                <a:spcPts val="600"/>
              </a:spcAft>
              <a:buNone/>
            </a:pPr>
            <a:r>
              <a:rPr lang="en-CA" i="1" u="sng" dirty="0"/>
              <a:t>Safe Guards</a:t>
            </a:r>
          </a:p>
          <a:p>
            <a:pPr>
              <a:buFont typeface="Arial" pitchFamily="34" charset="0"/>
              <a:buChar char="•"/>
            </a:pPr>
            <a:r>
              <a:rPr lang="en-CA" i="1" dirty="0"/>
              <a:t> Equipment ratio on grain farms </a:t>
            </a:r>
            <a:r>
              <a:rPr lang="en-CA" i="1" u="sng" dirty="0"/>
              <a:t>is</a:t>
            </a:r>
            <a:r>
              <a:rPr lang="en-CA" i="1" dirty="0"/>
              <a:t> important.   </a:t>
            </a:r>
          </a:p>
          <a:p>
            <a:pPr>
              <a:buFont typeface="Arial" pitchFamily="34" charset="0"/>
              <a:buChar char="•"/>
            </a:pPr>
            <a:r>
              <a:rPr lang="en-CA" i="1" dirty="0"/>
              <a:t> Ensure all property of creditor included on debt security</a:t>
            </a:r>
          </a:p>
          <a:p>
            <a:pPr>
              <a:buFont typeface="Arial" pitchFamily="34" charset="0"/>
              <a:buChar char="•"/>
            </a:pPr>
            <a:r>
              <a:rPr lang="en-CA" i="1" dirty="0"/>
              <a:t> Verify proper registration on land and related farm equipment</a:t>
            </a:r>
          </a:p>
          <a:p>
            <a:pPr>
              <a:buFont typeface="Arial" pitchFamily="34" charset="0"/>
              <a:buChar char="•"/>
            </a:pPr>
            <a:r>
              <a:rPr lang="en-CA" i="1" dirty="0"/>
              <a:t> Verify crop insurance &amp; AgriStability status</a:t>
            </a:r>
          </a:p>
        </p:txBody>
      </p:sp>
      <p:cxnSp>
        <p:nvCxnSpPr>
          <p:cNvPr id="11" name="Straight Connector 10"/>
          <p:cNvCxnSpPr/>
          <p:nvPr/>
        </p:nvCxnSpPr>
        <p:spPr>
          <a:xfrm>
            <a:off x="609600" y="4648200"/>
            <a:ext cx="7848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Content Placeholder 2">
            <a:extLst>
              <a:ext uri="{FF2B5EF4-FFF2-40B4-BE49-F238E27FC236}">
                <a16:creationId xmlns:a16="http://schemas.microsoft.com/office/drawing/2014/main" id="{9C0BCEE3-ECB2-4CA4-B049-F44CC6B4E226}"/>
              </a:ext>
            </a:extLst>
          </p:cNvPr>
          <p:cNvPicPr>
            <a:picLocks noGrp="1" noChangeAspect="1"/>
          </p:cNvPicPr>
          <p:nvPr>
            <p:ph idx="1"/>
          </p:nvPr>
        </p:nvPicPr>
        <p:blipFill>
          <a:blip r:embed="rId3"/>
          <a:stretch>
            <a:fillRect/>
          </a:stretch>
        </p:blipFill>
        <p:spPr>
          <a:xfrm>
            <a:off x="838200" y="1066801"/>
            <a:ext cx="7467600" cy="3581400"/>
          </a:xfrm>
          <a:prstGeom prst="rect">
            <a:avLst/>
          </a:prstGeom>
        </p:spPr>
      </p:pic>
    </p:spTree>
    <p:extLst>
      <p:ext uri="{BB962C8B-B14F-4D97-AF65-F5344CB8AC3E}">
        <p14:creationId xmlns:p14="http://schemas.microsoft.com/office/powerpoint/2010/main" val="3843600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6553200" cy="731838"/>
          </a:xfrm>
        </p:spPr>
        <p:txBody>
          <a:bodyPr/>
          <a:lstStyle/>
          <a:p>
            <a:r>
              <a:rPr lang="en-CA" dirty="0"/>
              <a:t>Industry Outlook 2019</a:t>
            </a:r>
          </a:p>
        </p:txBody>
      </p:sp>
      <p:sp>
        <p:nvSpPr>
          <p:cNvPr id="5" name="TextBox 4"/>
          <p:cNvSpPr txBox="1"/>
          <p:nvPr/>
        </p:nvSpPr>
        <p:spPr>
          <a:xfrm>
            <a:off x="457200" y="4724400"/>
            <a:ext cx="8153400" cy="1554272"/>
          </a:xfrm>
          <a:prstGeom prst="rect">
            <a:avLst/>
          </a:prstGeom>
          <a:noFill/>
        </p:spPr>
        <p:txBody>
          <a:bodyPr wrap="square" rtlCol="0">
            <a:spAutoFit/>
          </a:bodyPr>
          <a:lstStyle/>
          <a:p>
            <a:pPr>
              <a:spcAft>
                <a:spcPts val="600"/>
              </a:spcAft>
              <a:buNone/>
            </a:pPr>
            <a:r>
              <a:rPr lang="en-CA" i="1" u="sng" dirty="0"/>
              <a:t>Safe Guards</a:t>
            </a:r>
          </a:p>
          <a:p>
            <a:pPr>
              <a:buFont typeface="Arial" pitchFamily="34" charset="0"/>
              <a:buChar char="•"/>
            </a:pPr>
            <a:r>
              <a:rPr lang="en-CA" i="1" dirty="0"/>
              <a:t> Equipment ratio on grain farms </a:t>
            </a:r>
            <a:r>
              <a:rPr lang="en-CA" i="1" u="sng" dirty="0"/>
              <a:t>is</a:t>
            </a:r>
            <a:r>
              <a:rPr lang="en-CA" i="1" dirty="0"/>
              <a:t> important.   </a:t>
            </a:r>
          </a:p>
          <a:p>
            <a:pPr>
              <a:buFont typeface="Arial" pitchFamily="34" charset="0"/>
              <a:buChar char="•"/>
            </a:pPr>
            <a:r>
              <a:rPr lang="en-CA" i="1" dirty="0"/>
              <a:t> Ensure all property of creditor included on debt security</a:t>
            </a:r>
          </a:p>
          <a:p>
            <a:pPr>
              <a:buFont typeface="Arial" pitchFamily="34" charset="0"/>
              <a:buChar char="•"/>
            </a:pPr>
            <a:r>
              <a:rPr lang="en-CA" i="1" dirty="0"/>
              <a:t> Verify proper registration on land and related farm equipment</a:t>
            </a:r>
          </a:p>
          <a:p>
            <a:pPr>
              <a:buFont typeface="Arial" pitchFamily="34" charset="0"/>
              <a:buChar char="•"/>
            </a:pPr>
            <a:r>
              <a:rPr lang="en-CA" i="1" dirty="0"/>
              <a:t> Verify crop insurance &amp; AgriStability status</a:t>
            </a:r>
          </a:p>
        </p:txBody>
      </p:sp>
      <p:sp>
        <p:nvSpPr>
          <p:cNvPr id="7" name="Content Placeholder 6"/>
          <p:cNvSpPr>
            <a:spLocks noGrp="1"/>
          </p:cNvSpPr>
          <p:nvPr>
            <p:ph idx="1"/>
          </p:nvPr>
        </p:nvSpPr>
        <p:spPr>
          <a:xfrm>
            <a:off x="3200400" y="1066800"/>
            <a:ext cx="4724400" cy="3124200"/>
          </a:xfrm>
        </p:spPr>
        <p:txBody>
          <a:bodyPr/>
          <a:lstStyle/>
          <a:p>
            <a:pPr>
              <a:buNone/>
            </a:pPr>
            <a:r>
              <a:rPr lang="en-CA" sz="2000" b="1" dirty="0"/>
              <a:t>Crops</a:t>
            </a:r>
            <a:endParaRPr lang="en-CA" sz="2000" dirty="0"/>
          </a:p>
          <a:p>
            <a:r>
              <a:rPr lang="en-CA" sz="2000" dirty="0"/>
              <a:t>Canola</a:t>
            </a:r>
          </a:p>
          <a:p>
            <a:pPr lvl="1"/>
            <a:r>
              <a:rPr lang="en-CA" sz="1600" dirty="0"/>
              <a:t>China/Canada</a:t>
            </a:r>
          </a:p>
          <a:p>
            <a:r>
              <a:rPr lang="en-CA" sz="2000" dirty="0"/>
              <a:t>Soybean</a:t>
            </a:r>
          </a:p>
          <a:p>
            <a:pPr lvl="1"/>
            <a:r>
              <a:rPr lang="en-CA" sz="1600"/>
              <a:t>China/USA</a:t>
            </a:r>
            <a:endParaRPr lang="en-CA" sz="1600" dirty="0"/>
          </a:p>
          <a:p>
            <a:r>
              <a:rPr lang="en-CA" sz="2000" dirty="0"/>
              <a:t>Corn</a:t>
            </a:r>
          </a:p>
          <a:p>
            <a:r>
              <a:rPr lang="en-CA" sz="2000" dirty="0"/>
              <a:t>Wheat</a:t>
            </a:r>
          </a:p>
          <a:p>
            <a:endParaRPr lang="en-CA" sz="2000" dirty="0"/>
          </a:p>
        </p:txBody>
      </p:sp>
      <p:pic>
        <p:nvPicPr>
          <p:cNvPr id="1026" name="Picture 2" descr="S:\Creative Services\Resources\Photos\Stock Photography\~ Client Groups\Agriculture\Wheat and grains\189002 altered.tif"/>
          <p:cNvPicPr>
            <a:picLocks noChangeAspect="1" noChangeArrowheads="1"/>
          </p:cNvPicPr>
          <p:nvPr/>
        </p:nvPicPr>
        <p:blipFill>
          <a:blip r:embed="rId3" cstate="print"/>
          <a:srcRect r="36965"/>
          <a:stretch>
            <a:fillRect/>
          </a:stretch>
        </p:blipFill>
        <p:spPr bwMode="auto">
          <a:xfrm>
            <a:off x="685800" y="1252538"/>
            <a:ext cx="2286000" cy="2209800"/>
          </a:xfrm>
          <a:prstGeom prst="rect">
            <a:avLst/>
          </a:prstGeom>
          <a:noFill/>
        </p:spPr>
      </p:pic>
      <p:cxnSp>
        <p:nvCxnSpPr>
          <p:cNvPr id="11" name="Straight Connector 10"/>
          <p:cNvCxnSpPr/>
          <p:nvPr/>
        </p:nvCxnSpPr>
        <p:spPr>
          <a:xfrm>
            <a:off x="609600" y="4648200"/>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92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D0E6E-9C96-4C83-8EC2-E671A7F0BDC7}"/>
              </a:ext>
            </a:extLst>
          </p:cNvPr>
          <p:cNvSpPr txBox="1"/>
          <p:nvPr/>
        </p:nvSpPr>
        <p:spPr>
          <a:xfrm>
            <a:off x="573275" y="533400"/>
            <a:ext cx="5061038" cy="553998"/>
          </a:xfrm>
          <a:prstGeom prst="rect">
            <a:avLst/>
          </a:prstGeom>
          <a:noFill/>
        </p:spPr>
        <p:txBody>
          <a:bodyPr wrap="square" rtlCol="0">
            <a:spAutoFit/>
          </a:bodyPr>
          <a:lstStyle/>
          <a:p>
            <a:pPr defTabSz="816371"/>
            <a:r>
              <a:rPr lang="en-US" sz="3000" b="1" dirty="0">
                <a:solidFill>
                  <a:prstClr val="black"/>
                </a:solidFill>
                <a:latin typeface="Arial" pitchFamily="34" charset="0"/>
                <a:cs typeface="Arial" pitchFamily="34" charset="0"/>
              </a:rPr>
              <a:t>Grain Production - Canada</a:t>
            </a:r>
          </a:p>
        </p:txBody>
      </p:sp>
      <p:sp>
        <p:nvSpPr>
          <p:cNvPr id="4" name="TextBox 3">
            <a:extLst>
              <a:ext uri="{FF2B5EF4-FFF2-40B4-BE49-F238E27FC236}">
                <a16:creationId xmlns:a16="http://schemas.microsoft.com/office/drawing/2014/main" id="{93BE5A0A-210D-4B61-A75E-C48CF937B44C}"/>
              </a:ext>
            </a:extLst>
          </p:cNvPr>
          <p:cNvSpPr txBox="1"/>
          <p:nvPr/>
        </p:nvSpPr>
        <p:spPr>
          <a:xfrm>
            <a:off x="573275" y="1527164"/>
            <a:ext cx="6740050" cy="4497385"/>
          </a:xfrm>
          <a:prstGeom prst="rect">
            <a:avLst/>
          </a:prstGeom>
          <a:noFill/>
        </p:spPr>
        <p:txBody>
          <a:bodyPr wrap="none" rtlCol="0">
            <a:spAutoFit/>
          </a:bodyPr>
          <a:lstStyle/>
          <a:p>
            <a:pPr marL="285704"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Stat’s Can report (Dec. 2018)</a:t>
            </a:r>
          </a:p>
          <a:p>
            <a:pPr marL="693890" lvl="1"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Second largest soybean production – 7.3 million tonnes</a:t>
            </a:r>
          </a:p>
          <a:p>
            <a:pPr marL="1102076" lvl="2"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2.6% decrease from 2017</a:t>
            </a:r>
          </a:p>
          <a:p>
            <a:pPr marL="1510261" lvl="3"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Drought conditions</a:t>
            </a:r>
          </a:p>
          <a:p>
            <a:pPr marL="693890" lvl="1"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Second largest canola production – 20.3 million tonnes </a:t>
            </a:r>
          </a:p>
          <a:p>
            <a:pPr marL="1102076" lvl="2"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1.5% decrease from 2017</a:t>
            </a:r>
          </a:p>
          <a:p>
            <a:pPr marL="1510261" lvl="3"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Increase in harvested area but drought</a:t>
            </a:r>
          </a:p>
          <a:p>
            <a:pPr marL="693890" lvl="1"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Second largest wheat production – 31.8 million tonnes</a:t>
            </a:r>
          </a:p>
          <a:p>
            <a:pPr marL="1102076" lvl="2"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3.3% increase over 2017</a:t>
            </a:r>
          </a:p>
          <a:p>
            <a:pPr marL="1510261" lvl="3"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Increased acres</a:t>
            </a:r>
          </a:p>
          <a:p>
            <a:pPr marL="693890" lvl="1" indent="-285704" defTabSz="816371">
              <a:buFont typeface="Arial" panose="020B0604020202020204" pitchFamily="34" charset="0"/>
              <a:buChar char="•"/>
            </a:pPr>
            <a:endParaRPr lang="en-US" sz="1625" dirty="0">
              <a:solidFill>
                <a:prstClr val="black"/>
              </a:solidFill>
              <a:latin typeface="Calibri"/>
            </a:endParaRPr>
          </a:p>
        </p:txBody>
      </p:sp>
      <p:pic>
        <p:nvPicPr>
          <p:cNvPr id="3" name="Picture 2">
            <a:extLst>
              <a:ext uri="{FF2B5EF4-FFF2-40B4-BE49-F238E27FC236}">
                <a16:creationId xmlns:a16="http://schemas.microsoft.com/office/drawing/2014/main" id="{1AD2B446-26C7-4F3D-80B1-A3594363B9E7}"/>
              </a:ext>
            </a:extLst>
          </p:cNvPr>
          <p:cNvPicPr>
            <a:picLocks noChangeAspect="1"/>
          </p:cNvPicPr>
          <p:nvPr/>
        </p:nvPicPr>
        <p:blipFill>
          <a:blip r:embed="rId3"/>
          <a:stretch>
            <a:fillRect/>
          </a:stretch>
        </p:blipFill>
        <p:spPr>
          <a:xfrm>
            <a:off x="7047007" y="2884348"/>
            <a:ext cx="1636932" cy="1089304"/>
          </a:xfrm>
          <a:prstGeom prst="rect">
            <a:avLst/>
          </a:prstGeom>
        </p:spPr>
      </p:pic>
      <p:pic>
        <p:nvPicPr>
          <p:cNvPr id="5" name="Picture 4">
            <a:extLst>
              <a:ext uri="{FF2B5EF4-FFF2-40B4-BE49-F238E27FC236}">
                <a16:creationId xmlns:a16="http://schemas.microsoft.com/office/drawing/2014/main" id="{E9A905F2-C97B-40A8-8445-250EC58859C5}"/>
              </a:ext>
            </a:extLst>
          </p:cNvPr>
          <p:cNvPicPr>
            <a:picLocks noChangeAspect="1"/>
          </p:cNvPicPr>
          <p:nvPr/>
        </p:nvPicPr>
        <p:blipFill>
          <a:blip r:embed="rId4"/>
          <a:stretch>
            <a:fillRect/>
          </a:stretch>
        </p:blipFill>
        <p:spPr>
          <a:xfrm>
            <a:off x="7068211" y="4239003"/>
            <a:ext cx="1636931" cy="1091833"/>
          </a:xfrm>
          <a:prstGeom prst="rect">
            <a:avLst/>
          </a:prstGeom>
        </p:spPr>
      </p:pic>
    </p:spTree>
    <p:extLst>
      <p:ext uri="{BB962C8B-B14F-4D97-AF65-F5344CB8AC3E}">
        <p14:creationId xmlns:p14="http://schemas.microsoft.com/office/powerpoint/2010/main" val="2427617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8588-5F65-406D-B56D-824973481B40}"/>
              </a:ext>
            </a:extLst>
          </p:cNvPr>
          <p:cNvSpPr>
            <a:spLocks noGrp="1"/>
          </p:cNvSpPr>
          <p:nvPr>
            <p:ph type="title"/>
          </p:nvPr>
        </p:nvSpPr>
        <p:spPr/>
        <p:txBody>
          <a:bodyPr/>
          <a:lstStyle/>
          <a:p>
            <a:r>
              <a:rPr lang="en-CA" dirty="0"/>
              <a:t>Seeded Acreage 2019F</a:t>
            </a:r>
          </a:p>
        </p:txBody>
      </p:sp>
      <p:pic>
        <p:nvPicPr>
          <p:cNvPr id="3" name="Picture 2">
            <a:extLst>
              <a:ext uri="{FF2B5EF4-FFF2-40B4-BE49-F238E27FC236}">
                <a16:creationId xmlns:a16="http://schemas.microsoft.com/office/drawing/2014/main" id="{5301FE9D-5A21-4364-AD02-B2EFBFC3D7A9}"/>
              </a:ext>
            </a:extLst>
          </p:cNvPr>
          <p:cNvPicPr>
            <a:picLocks noChangeAspect="1"/>
          </p:cNvPicPr>
          <p:nvPr/>
        </p:nvPicPr>
        <p:blipFill>
          <a:blip r:embed="rId3"/>
          <a:stretch>
            <a:fillRect/>
          </a:stretch>
        </p:blipFill>
        <p:spPr>
          <a:xfrm>
            <a:off x="1143000" y="2057400"/>
            <a:ext cx="6858000" cy="3200400"/>
          </a:xfrm>
          <a:prstGeom prst="rect">
            <a:avLst/>
          </a:prstGeom>
        </p:spPr>
      </p:pic>
    </p:spTree>
    <p:extLst>
      <p:ext uri="{BB962C8B-B14F-4D97-AF65-F5344CB8AC3E}">
        <p14:creationId xmlns:p14="http://schemas.microsoft.com/office/powerpoint/2010/main" val="1571786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Outlook 2019</a:t>
            </a:r>
            <a:endParaRPr lang="en-CA" dirty="0"/>
          </a:p>
        </p:txBody>
      </p:sp>
      <p:pic>
        <p:nvPicPr>
          <p:cNvPr id="4" name="Picture 3">
            <a:extLst>
              <a:ext uri="{FF2B5EF4-FFF2-40B4-BE49-F238E27FC236}">
                <a16:creationId xmlns:a16="http://schemas.microsoft.com/office/drawing/2014/main" id="{D7CF52F7-AB07-4EDF-9598-EDB78937679F}"/>
              </a:ext>
            </a:extLst>
          </p:cNvPr>
          <p:cNvPicPr>
            <a:picLocks noChangeAspect="1"/>
          </p:cNvPicPr>
          <p:nvPr/>
        </p:nvPicPr>
        <p:blipFill>
          <a:blip r:embed="rId2"/>
          <a:stretch>
            <a:fillRect/>
          </a:stretch>
        </p:blipFill>
        <p:spPr>
          <a:xfrm>
            <a:off x="0" y="1417638"/>
            <a:ext cx="9144000" cy="4616302"/>
          </a:xfrm>
          <a:prstGeom prst="rect">
            <a:avLst/>
          </a:prstGeom>
        </p:spPr>
      </p:pic>
    </p:spTree>
    <p:extLst>
      <p:ext uri="{BB962C8B-B14F-4D97-AF65-F5344CB8AC3E}">
        <p14:creationId xmlns:p14="http://schemas.microsoft.com/office/powerpoint/2010/main" val="169083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89" y="457200"/>
            <a:ext cx="5061038" cy="553998"/>
          </a:xfrm>
          <a:prstGeom prst="rect">
            <a:avLst/>
          </a:prstGeom>
          <a:noFill/>
        </p:spPr>
        <p:txBody>
          <a:bodyPr wrap="square" rtlCol="0">
            <a:spAutoFit/>
          </a:bodyPr>
          <a:lstStyle/>
          <a:p>
            <a:pPr defTabSz="816371"/>
            <a:r>
              <a:rPr lang="en-US" sz="3000" b="1" dirty="0">
                <a:solidFill>
                  <a:prstClr val="black"/>
                </a:solidFill>
                <a:latin typeface="Arial" pitchFamily="34" charset="0"/>
                <a:cs typeface="Arial" pitchFamily="34" charset="0"/>
              </a:rPr>
              <a:t>Farm Equipment</a:t>
            </a:r>
          </a:p>
        </p:txBody>
      </p:sp>
      <p:sp>
        <p:nvSpPr>
          <p:cNvPr id="4" name="Rectangle 3">
            <a:extLst>
              <a:ext uri="{FF2B5EF4-FFF2-40B4-BE49-F238E27FC236}">
                <a16:creationId xmlns:a16="http://schemas.microsoft.com/office/drawing/2014/main" id="{EFEB62BA-D738-43E0-89DA-18FBAC36A8F3}"/>
              </a:ext>
            </a:extLst>
          </p:cNvPr>
          <p:cNvSpPr/>
          <p:nvPr/>
        </p:nvSpPr>
        <p:spPr>
          <a:xfrm>
            <a:off x="237626" y="1905000"/>
            <a:ext cx="4410574" cy="3365024"/>
          </a:xfrm>
          <a:prstGeom prst="rect">
            <a:avLst/>
          </a:prstGeom>
        </p:spPr>
        <p:txBody>
          <a:bodyPr wrap="square">
            <a:spAutoFit/>
          </a:bodyPr>
          <a:lstStyle/>
          <a:p>
            <a:pPr marL="236713"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Lower machinery purchases overall</a:t>
            </a:r>
          </a:p>
          <a:p>
            <a:pPr marL="693890" lvl="1"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2WD farm tractors down 30% YOY</a:t>
            </a:r>
          </a:p>
          <a:p>
            <a:pPr marL="359195" lvl="1" defTabSz="816371">
              <a:lnSpc>
                <a:spcPct val="150000"/>
              </a:lnSpc>
            </a:pPr>
            <a:endParaRPr lang="en-US" dirty="0">
              <a:solidFill>
                <a:prstClr val="black"/>
              </a:solidFill>
              <a:latin typeface="Arial" panose="020B0604020202020204" pitchFamily="34" charset="0"/>
              <a:cs typeface="Arial" panose="020B0604020202020204" pitchFamily="34" charset="0"/>
            </a:endParaRPr>
          </a:p>
          <a:p>
            <a:pPr marL="359195" lvl="1" defTabSz="816371">
              <a:lnSpc>
                <a:spcPct val="150000"/>
              </a:lnSpc>
            </a:pPr>
            <a:endParaRPr lang="en-US" dirty="0">
              <a:solidFill>
                <a:prstClr val="black"/>
              </a:solidFill>
              <a:latin typeface="Arial" panose="020B0604020202020204" pitchFamily="34" charset="0"/>
              <a:cs typeface="Arial" panose="020B0604020202020204" pitchFamily="34" charset="0"/>
            </a:endParaRPr>
          </a:p>
          <a:p>
            <a:pPr marL="644899" lvl="1"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4WD farm tractors down 41% YOY</a:t>
            </a:r>
          </a:p>
          <a:p>
            <a:pPr marL="644899" lvl="1" indent="-285704" defTabSz="816371">
              <a:lnSpc>
                <a:spcPct val="150000"/>
              </a:lnSpc>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644899" lvl="1" indent="-285704" defTabSz="816371">
              <a:lnSpc>
                <a:spcPct val="150000"/>
              </a:lnSpc>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644899" lvl="1" indent="-285704" defTabSz="816371">
              <a:lnSpc>
                <a:spcPct val="150000"/>
              </a:lnSpc>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Combine sales up 27% YOY</a:t>
            </a:r>
          </a:p>
        </p:txBody>
      </p:sp>
      <p:pic>
        <p:nvPicPr>
          <p:cNvPr id="5" name="Picture 4">
            <a:extLst>
              <a:ext uri="{FF2B5EF4-FFF2-40B4-BE49-F238E27FC236}">
                <a16:creationId xmlns:a16="http://schemas.microsoft.com/office/drawing/2014/main" id="{69EE9EB5-14A1-49ED-973C-A4833C8E2922}"/>
              </a:ext>
            </a:extLst>
          </p:cNvPr>
          <p:cNvPicPr>
            <a:picLocks noChangeAspect="1"/>
          </p:cNvPicPr>
          <p:nvPr/>
        </p:nvPicPr>
        <p:blipFill>
          <a:blip r:embed="rId3"/>
          <a:stretch>
            <a:fillRect/>
          </a:stretch>
        </p:blipFill>
        <p:spPr>
          <a:xfrm>
            <a:off x="5247002" y="2081881"/>
            <a:ext cx="1785744" cy="942118"/>
          </a:xfrm>
          <a:prstGeom prst="rect">
            <a:avLst/>
          </a:prstGeom>
        </p:spPr>
      </p:pic>
      <p:pic>
        <p:nvPicPr>
          <p:cNvPr id="6" name="Picture 5">
            <a:extLst>
              <a:ext uri="{FF2B5EF4-FFF2-40B4-BE49-F238E27FC236}">
                <a16:creationId xmlns:a16="http://schemas.microsoft.com/office/drawing/2014/main" id="{DF44CBA9-BE5A-4FA2-8199-170B6620F137}"/>
              </a:ext>
            </a:extLst>
          </p:cNvPr>
          <p:cNvPicPr>
            <a:picLocks noChangeAspect="1"/>
          </p:cNvPicPr>
          <p:nvPr/>
        </p:nvPicPr>
        <p:blipFill>
          <a:blip r:embed="rId4"/>
          <a:stretch>
            <a:fillRect/>
          </a:stretch>
        </p:blipFill>
        <p:spPr>
          <a:xfrm>
            <a:off x="5247002" y="4115328"/>
            <a:ext cx="1785744" cy="1004481"/>
          </a:xfrm>
          <a:prstGeom prst="rect">
            <a:avLst/>
          </a:prstGeom>
        </p:spPr>
      </p:pic>
      <p:pic>
        <p:nvPicPr>
          <p:cNvPr id="1026" name="Picture 2" descr="Related image">
            <a:extLst>
              <a:ext uri="{FF2B5EF4-FFF2-40B4-BE49-F238E27FC236}">
                <a16:creationId xmlns:a16="http://schemas.microsoft.com/office/drawing/2014/main" id="{3A6891BB-03D8-47C4-A4EE-887D6691D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7002" y="3058361"/>
            <a:ext cx="1785744" cy="102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166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48444"/>
            <a:ext cx="6553200" cy="731838"/>
          </a:xfrm>
        </p:spPr>
        <p:txBody>
          <a:bodyPr/>
          <a:lstStyle/>
          <a:p>
            <a:r>
              <a:rPr lang="en-CA" dirty="0"/>
              <a:t>Industry Outlook 2019</a:t>
            </a:r>
          </a:p>
        </p:txBody>
      </p:sp>
      <p:sp>
        <p:nvSpPr>
          <p:cNvPr id="5" name="TextBox 4"/>
          <p:cNvSpPr txBox="1"/>
          <p:nvPr/>
        </p:nvSpPr>
        <p:spPr>
          <a:xfrm>
            <a:off x="990600" y="4724400"/>
            <a:ext cx="7391400" cy="1554272"/>
          </a:xfrm>
          <a:prstGeom prst="rect">
            <a:avLst/>
          </a:prstGeom>
          <a:noFill/>
        </p:spPr>
        <p:txBody>
          <a:bodyPr wrap="square" rtlCol="0">
            <a:spAutoFit/>
          </a:bodyPr>
          <a:lstStyle/>
          <a:p>
            <a:pPr>
              <a:spcAft>
                <a:spcPts val="600"/>
              </a:spcAft>
              <a:buNone/>
            </a:pPr>
            <a:r>
              <a:rPr lang="en-CA" i="1" u="sng" dirty="0"/>
              <a:t>Safe Guards</a:t>
            </a:r>
          </a:p>
          <a:p>
            <a:pPr>
              <a:buFont typeface="Arial" pitchFamily="34" charset="0"/>
              <a:buChar char="•"/>
            </a:pPr>
            <a:r>
              <a:rPr lang="en-CA" i="1" dirty="0"/>
              <a:t>   Perform walk-through on short notice and assess condition of </a:t>
            </a:r>
          </a:p>
          <a:p>
            <a:r>
              <a:rPr lang="en-CA" i="1" dirty="0"/>
              <a:t>    herd and barn operations</a:t>
            </a:r>
          </a:p>
          <a:p>
            <a:pPr>
              <a:buFont typeface="Arial" pitchFamily="34" charset="0"/>
              <a:buChar char="•"/>
            </a:pPr>
            <a:r>
              <a:rPr lang="en-CA" i="1" dirty="0"/>
              <a:t>   Verify proper registration on land and related farm equipment</a:t>
            </a:r>
          </a:p>
          <a:p>
            <a:pPr>
              <a:buFont typeface="Arial" pitchFamily="34" charset="0"/>
              <a:buChar char="•"/>
            </a:pPr>
            <a:r>
              <a:rPr lang="en-CA" i="1" dirty="0"/>
              <a:t>   Verify </a:t>
            </a:r>
            <a:r>
              <a:rPr lang="en-CA" i="1" dirty="0" err="1"/>
              <a:t>AgriStability</a:t>
            </a:r>
            <a:r>
              <a:rPr lang="en-CA" i="1" dirty="0"/>
              <a:t> status.</a:t>
            </a:r>
          </a:p>
        </p:txBody>
      </p:sp>
      <p:sp>
        <p:nvSpPr>
          <p:cNvPr id="7" name="Content Placeholder 6"/>
          <p:cNvSpPr>
            <a:spLocks noGrp="1"/>
          </p:cNvSpPr>
          <p:nvPr>
            <p:ph idx="1"/>
          </p:nvPr>
        </p:nvSpPr>
        <p:spPr>
          <a:xfrm>
            <a:off x="3200400" y="1752599"/>
            <a:ext cx="5486400" cy="2688571"/>
          </a:xfrm>
        </p:spPr>
        <p:txBody>
          <a:bodyPr/>
          <a:lstStyle/>
          <a:p>
            <a:pPr>
              <a:buNone/>
            </a:pPr>
            <a:r>
              <a:rPr lang="en-CA" sz="2000" b="1" dirty="0"/>
              <a:t>Hogs</a:t>
            </a:r>
          </a:p>
          <a:p>
            <a:r>
              <a:rPr lang="en-CA" sz="1800" dirty="0"/>
              <a:t>Projected Profitable Year</a:t>
            </a:r>
          </a:p>
          <a:p>
            <a:r>
              <a:rPr lang="en-CA" sz="1800" dirty="0"/>
              <a:t>Feed costs rising - corn</a:t>
            </a:r>
          </a:p>
          <a:p>
            <a:r>
              <a:rPr lang="en-CA" sz="1800" dirty="0"/>
              <a:t>Trade</a:t>
            </a:r>
          </a:p>
          <a:p>
            <a:r>
              <a:rPr lang="en-CA" sz="1800" dirty="0"/>
              <a:t>Disease pressure</a:t>
            </a:r>
          </a:p>
          <a:p>
            <a:pPr lvl="1"/>
            <a:r>
              <a:rPr lang="en-CA" sz="1400" dirty="0" err="1"/>
              <a:t>PEDv</a:t>
            </a:r>
            <a:endParaRPr lang="en-CA" sz="1400" dirty="0"/>
          </a:p>
          <a:p>
            <a:pPr lvl="1"/>
            <a:r>
              <a:rPr lang="en-CA" sz="1400" dirty="0"/>
              <a:t>ASF</a:t>
            </a:r>
          </a:p>
        </p:txBody>
      </p:sp>
      <p:cxnSp>
        <p:nvCxnSpPr>
          <p:cNvPr id="11" name="Straight Connector 10"/>
          <p:cNvCxnSpPr/>
          <p:nvPr/>
        </p:nvCxnSpPr>
        <p:spPr>
          <a:xfrm>
            <a:off x="685800" y="4648200"/>
            <a:ext cx="7848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S:\Creative Services\Resources\Photos\Stock Photography\~ Client Groups\Agriculture\Cows\iStock_000000700507Large.jpg"/>
          <p:cNvPicPr>
            <a:picLocks noChangeAspect="1" noChangeArrowheads="1"/>
          </p:cNvPicPr>
          <p:nvPr/>
        </p:nvPicPr>
        <p:blipFill>
          <a:blip r:embed="rId3" cstate="print"/>
          <a:srcRect l="20005" r="13311" b="3318"/>
          <a:stretch>
            <a:fillRect/>
          </a:stretch>
        </p:blipFill>
        <p:spPr bwMode="auto">
          <a:xfrm>
            <a:off x="685800" y="1752600"/>
            <a:ext cx="2286000" cy="2209800"/>
          </a:xfrm>
          <a:prstGeom prst="rect">
            <a:avLst/>
          </a:prstGeom>
          <a:noFill/>
        </p:spPr>
      </p:pic>
      <p:pic>
        <p:nvPicPr>
          <p:cNvPr id="4098" name="Picture 2" descr="C:\Users\robert.reddekopp\Desktop\feedlot-pic.jpg"/>
          <p:cNvPicPr>
            <a:picLocks noChangeAspect="1" noChangeArrowheads="1"/>
          </p:cNvPicPr>
          <p:nvPr/>
        </p:nvPicPr>
        <p:blipFill>
          <a:blip r:embed="rId4" cstate="print"/>
          <a:srcRect l="27393" r="4027"/>
          <a:stretch>
            <a:fillRect/>
          </a:stretch>
        </p:blipFill>
        <p:spPr bwMode="auto">
          <a:xfrm>
            <a:off x="685800" y="1752600"/>
            <a:ext cx="2286000" cy="2209800"/>
          </a:xfrm>
          <a:prstGeom prst="rect">
            <a:avLst/>
          </a:prstGeom>
          <a:noFill/>
        </p:spPr>
      </p:pic>
      <p:pic>
        <p:nvPicPr>
          <p:cNvPr id="4099" name="Picture 3" descr="S:\Creative Services\Resources\Photos\Stock Photography\~ Client Groups\Agriculture\Pigs\19275.JPG"/>
          <p:cNvPicPr>
            <a:picLocks noChangeAspect="1" noChangeArrowheads="1"/>
          </p:cNvPicPr>
          <p:nvPr/>
        </p:nvPicPr>
        <p:blipFill>
          <a:blip r:embed="rId5" cstate="print"/>
          <a:srcRect l="19243" r="11536"/>
          <a:stretch>
            <a:fillRect/>
          </a:stretch>
        </p:blipFill>
        <p:spPr bwMode="auto">
          <a:xfrm>
            <a:off x="685800" y="1752600"/>
            <a:ext cx="2286000" cy="2210405"/>
          </a:xfrm>
          <a:prstGeom prst="rect">
            <a:avLst/>
          </a:prstGeom>
          <a:noFill/>
        </p:spPr>
      </p:pic>
    </p:spTree>
    <p:extLst>
      <p:ext uri="{BB962C8B-B14F-4D97-AF65-F5344CB8AC3E}">
        <p14:creationId xmlns:p14="http://schemas.microsoft.com/office/powerpoint/2010/main" val="11690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411162"/>
            <a:ext cx="7391400" cy="731838"/>
          </a:xfrm>
        </p:spPr>
        <p:txBody>
          <a:bodyPr/>
          <a:lstStyle/>
          <a:p>
            <a:r>
              <a:rPr lang="en-CA" dirty="0"/>
              <a:t>Ag Industry Outlook – Table of Contents</a:t>
            </a:r>
          </a:p>
        </p:txBody>
      </p:sp>
      <p:sp>
        <p:nvSpPr>
          <p:cNvPr id="5" name="Content Placeholder 4"/>
          <p:cNvSpPr>
            <a:spLocks noGrp="1"/>
          </p:cNvSpPr>
          <p:nvPr>
            <p:ph type="body" sz="half" idx="4294967295"/>
          </p:nvPr>
        </p:nvSpPr>
        <p:spPr>
          <a:xfrm>
            <a:off x="304800" y="914400"/>
            <a:ext cx="7772400" cy="4830762"/>
          </a:xfrm>
          <a:prstGeom prst="rect">
            <a:avLst/>
          </a:prstGeom>
        </p:spPr>
        <p:txBody>
          <a:bodyPr/>
          <a:lstStyle/>
          <a:p>
            <a:r>
              <a:rPr lang="en-CA" sz="2400" dirty="0"/>
              <a:t>Canadian Agricultural Industry Outlook 2019</a:t>
            </a:r>
          </a:p>
          <a:p>
            <a:pPr lvl="1"/>
            <a:r>
              <a:rPr lang="en-CA" sz="1600" dirty="0"/>
              <a:t>Market Fundamentals</a:t>
            </a:r>
          </a:p>
          <a:p>
            <a:pPr lvl="1"/>
            <a:r>
              <a:rPr lang="en-CA" sz="1600" dirty="0"/>
              <a:t>US Dollar – US Trade</a:t>
            </a:r>
          </a:p>
          <a:p>
            <a:pPr lvl="1"/>
            <a:r>
              <a:rPr lang="en-CA" sz="1600" dirty="0"/>
              <a:t>Poultry</a:t>
            </a:r>
          </a:p>
          <a:p>
            <a:pPr lvl="1"/>
            <a:r>
              <a:rPr lang="en-CA" sz="1600" dirty="0"/>
              <a:t>Dairy</a:t>
            </a:r>
          </a:p>
          <a:p>
            <a:pPr lvl="1"/>
            <a:r>
              <a:rPr lang="en-CA" sz="1600" dirty="0"/>
              <a:t>Crops</a:t>
            </a:r>
          </a:p>
          <a:p>
            <a:pPr lvl="1"/>
            <a:r>
              <a:rPr lang="en-CA" sz="1600" dirty="0"/>
              <a:t>Hogs</a:t>
            </a:r>
          </a:p>
          <a:p>
            <a:pPr lvl="1"/>
            <a:r>
              <a:rPr lang="en-CA" sz="1600" dirty="0"/>
              <a:t>Beef</a:t>
            </a:r>
          </a:p>
          <a:p>
            <a:pPr lvl="1"/>
            <a:r>
              <a:rPr lang="en-CA" sz="1600" dirty="0"/>
              <a:t>Wineries</a:t>
            </a:r>
          </a:p>
          <a:p>
            <a:pPr lvl="1"/>
            <a:r>
              <a:rPr lang="en-CA" sz="1600" dirty="0"/>
              <a:t>Marijuana</a:t>
            </a:r>
          </a:p>
          <a:p>
            <a:pPr lvl="1"/>
            <a:r>
              <a:rPr lang="en-CA" sz="1600" dirty="0"/>
              <a:t>Food and Beverage</a:t>
            </a:r>
          </a:p>
          <a:p>
            <a:r>
              <a:rPr lang="en-CA" sz="2400" dirty="0"/>
              <a:t>Contacts</a:t>
            </a:r>
          </a:p>
          <a:p>
            <a:r>
              <a:rPr lang="en-CA" sz="2400" dirty="0"/>
              <a:t>Appendices </a:t>
            </a:r>
          </a:p>
          <a:p>
            <a:pPr lvl="1"/>
            <a:r>
              <a:rPr lang="en-CA" sz="2000" dirty="0"/>
              <a:t>Our People </a:t>
            </a:r>
          </a:p>
          <a:p>
            <a:pPr algn="ctr">
              <a:lnSpc>
                <a:spcPct val="150000"/>
              </a:lnSpc>
              <a:buNone/>
            </a:pPr>
            <a:endParaRPr lang="en-CA" sz="2800"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AD6EFA-0521-45DB-A495-A50B487CCF22}"/>
              </a:ext>
            </a:extLst>
          </p:cNvPr>
          <p:cNvSpPr txBox="1"/>
          <p:nvPr/>
        </p:nvSpPr>
        <p:spPr>
          <a:xfrm>
            <a:off x="457200" y="533400"/>
            <a:ext cx="3073277" cy="553998"/>
          </a:xfrm>
          <a:prstGeom prst="rect">
            <a:avLst/>
          </a:prstGeom>
          <a:noFill/>
        </p:spPr>
        <p:txBody>
          <a:bodyPr wrap="none" rtlCol="0">
            <a:spAutoFit/>
          </a:bodyPr>
          <a:lstStyle/>
          <a:p>
            <a:pPr defTabSz="816371"/>
            <a:r>
              <a:rPr lang="en-US" sz="3000" b="1" dirty="0">
                <a:solidFill>
                  <a:prstClr val="black"/>
                </a:solidFill>
                <a:latin typeface="Arial" pitchFamily="34" charset="0"/>
                <a:cs typeface="Arial" pitchFamily="34" charset="0"/>
              </a:rPr>
              <a:t>Hog Production</a:t>
            </a:r>
          </a:p>
        </p:txBody>
      </p:sp>
      <p:sp>
        <p:nvSpPr>
          <p:cNvPr id="2" name="TextBox 1">
            <a:extLst>
              <a:ext uri="{FF2B5EF4-FFF2-40B4-BE49-F238E27FC236}">
                <a16:creationId xmlns:a16="http://schemas.microsoft.com/office/drawing/2014/main" id="{E66E84FC-951E-42AA-B0CC-7E31EDE96C0D}"/>
              </a:ext>
            </a:extLst>
          </p:cNvPr>
          <p:cNvSpPr txBox="1"/>
          <p:nvPr/>
        </p:nvSpPr>
        <p:spPr>
          <a:xfrm>
            <a:off x="1143000" y="1752600"/>
            <a:ext cx="7010400" cy="3970318"/>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African Swine Fever</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Fatal to hogs of all ages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Spread likely through humans (Belgium, Taiwan)</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China has 433 million hogs (half world population)</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112 cases and 1 million hogs have been culled in China due to ASF officially (3-500 cases and 5 million culled unofficially)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Retail prices increased 20% last few weeks in China</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1 million lbs of illegal pork caught trying to enter US</a:t>
            </a:r>
          </a:p>
          <a:p>
            <a:pPr marL="285750" indent="-285750">
              <a:buFont typeface="Arial" panose="020B0604020202020204" pitchFamily="34" charset="0"/>
              <a:buChar char="•"/>
            </a:pPr>
            <a:endParaRPr lang="en-CA" dirty="0"/>
          </a:p>
          <a:p>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655313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AD6EFA-0521-45DB-A495-A50B487CCF22}"/>
              </a:ext>
            </a:extLst>
          </p:cNvPr>
          <p:cNvSpPr txBox="1"/>
          <p:nvPr/>
        </p:nvSpPr>
        <p:spPr>
          <a:xfrm>
            <a:off x="457200" y="533400"/>
            <a:ext cx="3073277" cy="553998"/>
          </a:xfrm>
          <a:prstGeom prst="rect">
            <a:avLst/>
          </a:prstGeom>
          <a:noFill/>
        </p:spPr>
        <p:txBody>
          <a:bodyPr wrap="none" rtlCol="0">
            <a:spAutoFit/>
          </a:bodyPr>
          <a:lstStyle/>
          <a:p>
            <a:pPr defTabSz="816371"/>
            <a:r>
              <a:rPr lang="en-US" sz="3000" b="1" dirty="0">
                <a:solidFill>
                  <a:prstClr val="black"/>
                </a:solidFill>
                <a:latin typeface="Arial" pitchFamily="34" charset="0"/>
                <a:cs typeface="Arial" pitchFamily="34" charset="0"/>
              </a:rPr>
              <a:t>Hog Production</a:t>
            </a:r>
          </a:p>
        </p:txBody>
      </p:sp>
      <p:sp>
        <p:nvSpPr>
          <p:cNvPr id="2" name="TextBox 1">
            <a:extLst>
              <a:ext uri="{FF2B5EF4-FFF2-40B4-BE49-F238E27FC236}">
                <a16:creationId xmlns:a16="http://schemas.microsoft.com/office/drawing/2014/main" id="{5CFC89E7-3F40-4376-ACEB-B84C99E9007C}"/>
              </a:ext>
            </a:extLst>
          </p:cNvPr>
          <p:cNvSpPr txBox="1"/>
          <p:nvPr/>
        </p:nvSpPr>
        <p:spPr>
          <a:xfrm>
            <a:off x="990600" y="1676400"/>
            <a:ext cx="7239000" cy="646331"/>
          </a:xfrm>
          <a:prstGeom prst="rect">
            <a:avLst/>
          </a:prstGeom>
          <a:noFill/>
        </p:spPr>
        <p:txBody>
          <a:bodyPr wrap="square" rtlCol="0">
            <a:spAutoFit/>
          </a:bodyPr>
          <a:lstStyle/>
          <a:p>
            <a:r>
              <a:rPr lang="en-CA" dirty="0"/>
              <a:t>Insert slide showing limit up on hog prices recently</a:t>
            </a:r>
          </a:p>
          <a:p>
            <a:endParaRPr lang="en-CA" dirty="0"/>
          </a:p>
        </p:txBody>
      </p:sp>
      <p:pic>
        <p:nvPicPr>
          <p:cNvPr id="3" name="Picture 2">
            <a:extLst>
              <a:ext uri="{FF2B5EF4-FFF2-40B4-BE49-F238E27FC236}">
                <a16:creationId xmlns:a16="http://schemas.microsoft.com/office/drawing/2014/main" id="{CB5EDD2F-6239-4D1A-BF4A-6207A63015F7}"/>
              </a:ext>
            </a:extLst>
          </p:cNvPr>
          <p:cNvPicPr>
            <a:picLocks noChangeAspect="1"/>
          </p:cNvPicPr>
          <p:nvPr/>
        </p:nvPicPr>
        <p:blipFill>
          <a:blip r:embed="rId2"/>
          <a:stretch>
            <a:fillRect/>
          </a:stretch>
        </p:blipFill>
        <p:spPr>
          <a:xfrm>
            <a:off x="457200" y="1447800"/>
            <a:ext cx="8229600" cy="4378132"/>
          </a:xfrm>
          <a:prstGeom prst="rect">
            <a:avLst/>
          </a:prstGeom>
        </p:spPr>
      </p:pic>
    </p:spTree>
    <p:extLst>
      <p:ext uri="{BB962C8B-B14F-4D97-AF65-F5344CB8AC3E}">
        <p14:creationId xmlns:p14="http://schemas.microsoft.com/office/powerpoint/2010/main" val="816056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AD6EFA-0521-45DB-A495-A50B487CCF22}"/>
              </a:ext>
            </a:extLst>
          </p:cNvPr>
          <p:cNvSpPr txBox="1"/>
          <p:nvPr/>
        </p:nvSpPr>
        <p:spPr>
          <a:xfrm>
            <a:off x="457200" y="533400"/>
            <a:ext cx="3073277" cy="553998"/>
          </a:xfrm>
          <a:prstGeom prst="rect">
            <a:avLst/>
          </a:prstGeom>
          <a:noFill/>
        </p:spPr>
        <p:txBody>
          <a:bodyPr wrap="none" rtlCol="0">
            <a:spAutoFit/>
          </a:bodyPr>
          <a:lstStyle/>
          <a:p>
            <a:pPr defTabSz="816371"/>
            <a:r>
              <a:rPr lang="en-US" sz="3000" b="1" dirty="0">
                <a:solidFill>
                  <a:prstClr val="black"/>
                </a:solidFill>
                <a:latin typeface="Arial" pitchFamily="34" charset="0"/>
                <a:cs typeface="Arial" pitchFamily="34" charset="0"/>
              </a:rPr>
              <a:t>Hog Production</a:t>
            </a:r>
          </a:p>
        </p:txBody>
      </p:sp>
      <p:pic>
        <p:nvPicPr>
          <p:cNvPr id="3" name="Picture 2">
            <a:extLst>
              <a:ext uri="{FF2B5EF4-FFF2-40B4-BE49-F238E27FC236}">
                <a16:creationId xmlns:a16="http://schemas.microsoft.com/office/drawing/2014/main" id="{7E04271A-3A01-4FEE-8658-4E8375808ADF}"/>
              </a:ext>
            </a:extLst>
          </p:cNvPr>
          <p:cNvPicPr>
            <a:picLocks noChangeAspect="1"/>
          </p:cNvPicPr>
          <p:nvPr/>
        </p:nvPicPr>
        <p:blipFill>
          <a:blip r:embed="rId3"/>
          <a:stretch>
            <a:fillRect/>
          </a:stretch>
        </p:blipFill>
        <p:spPr>
          <a:xfrm>
            <a:off x="685800" y="1524000"/>
            <a:ext cx="7467600" cy="3962400"/>
          </a:xfrm>
          <a:prstGeom prst="rect">
            <a:avLst/>
          </a:prstGeom>
        </p:spPr>
      </p:pic>
    </p:spTree>
    <p:extLst>
      <p:ext uri="{BB962C8B-B14F-4D97-AF65-F5344CB8AC3E}">
        <p14:creationId xmlns:p14="http://schemas.microsoft.com/office/powerpoint/2010/main" val="127162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48481"/>
            <a:ext cx="6553200" cy="731838"/>
          </a:xfrm>
        </p:spPr>
        <p:txBody>
          <a:bodyPr/>
          <a:lstStyle/>
          <a:p>
            <a:r>
              <a:rPr lang="en-CA" dirty="0"/>
              <a:t>Industry Outlook 2019</a:t>
            </a:r>
            <a:br>
              <a:rPr lang="en-CA" dirty="0"/>
            </a:br>
            <a:endParaRPr lang="en-CA" dirty="0"/>
          </a:p>
        </p:txBody>
      </p:sp>
      <p:sp>
        <p:nvSpPr>
          <p:cNvPr id="5" name="TextBox 4"/>
          <p:cNvSpPr txBox="1"/>
          <p:nvPr/>
        </p:nvSpPr>
        <p:spPr>
          <a:xfrm>
            <a:off x="685800" y="4694128"/>
            <a:ext cx="8153400" cy="1554272"/>
          </a:xfrm>
          <a:prstGeom prst="rect">
            <a:avLst/>
          </a:prstGeom>
          <a:noFill/>
        </p:spPr>
        <p:txBody>
          <a:bodyPr wrap="square" rtlCol="0">
            <a:spAutoFit/>
          </a:bodyPr>
          <a:lstStyle/>
          <a:p>
            <a:pPr>
              <a:spcAft>
                <a:spcPts val="600"/>
              </a:spcAft>
              <a:buNone/>
            </a:pPr>
            <a:r>
              <a:rPr lang="en-CA" i="1" u="sng" dirty="0"/>
              <a:t>Safe Guards</a:t>
            </a:r>
          </a:p>
          <a:p>
            <a:pPr>
              <a:buFont typeface="Arial" pitchFamily="34" charset="0"/>
              <a:buChar char="•"/>
            </a:pPr>
            <a:r>
              <a:rPr lang="en-CA" i="1" dirty="0"/>
              <a:t>   </a:t>
            </a:r>
            <a:r>
              <a:rPr lang="en-CA" dirty="0"/>
              <a:t>Perform walk-through on short notice</a:t>
            </a:r>
          </a:p>
          <a:p>
            <a:pPr marL="285750" indent="-285750">
              <a:buFont typeface="Arial" pitchFamily="34" charset="0"/>
              <a:buChar char="•"/>
            </a:pPr>
            <a:r>
              <a:rPr lang="en-CA" dirty="0"/>
              <a:t>Verify inventory and require manifests and/or proof of purchase or sale. Look closely at inventory values.</a:t>
            </a:r>
          </a:p>
          <a:p>
            <a:pPr>
              <a:buFont typeface="Arial" pitchFamily="34" charset="0"/>
              <a:buChar char="•"/>
            </a:pPr>
            <a:r>
              <a:rPr lang="en-CA" dirty="0"/>
              <a:t>   Verify AgriStability and risk management practices.</a:t>
            </a:r>
          </a:p>
        </p:txBody>
      </p:sp>
      <p:sp>
        <p:nvSpPr>
          <p:cNvPr id="7" name="Content Placeholder 6"/>
          <p:cNvSpPr>
            <a:spLocks noGrp="1"/>
          </p:cNvSpPr>
          <p:nvPr>
            <p:ph idx="1"/>
          </p:nvPr>
        </p:nvSpPr>
        <p:spPr>
          <a:xfrm>
            <a:off x="3200400" y="1752599"/>
            <a:ext cx="5410200" cy="2573867"/>
          </a:xfrm>
        </p:spPr>
        <p:txBody>
          <a:bodyPr/>
          <a:lstStyle/>
          <a:p>
            <a:pPr>
              <a:buNone/>
            </a:pPr>
            <a:r>
              <a:rPr lang="en-CA" sz="2000" b="1" dirty="0"/>
              <a:t>Cow/Calf</a:t>
            </a:r>
          </a:p>
          <a:p>
            <a:r>
              <a:rPr lang="en-CA" sz="2000" dirty="0"/>
              <a:t>US herd rebuilding and growing</a:t>
            </a:r>
          </a:p>
          <a:p>
            <a:pPr lvl="1"/>
            <a:r>
              <a:rPr lang="en-CA" sz="1600" dirty="0"/>
              <a:t>Midwest flooding</a:t>
            </a:r>
          </a:p>
          <a:p>
            <a:r>
              <a:rPr lang="en-US" sz="2000" dirty="0"/>
              <a:t>Stability in Canada</a:t>
            </a:r>
          </a:p>
          <a:p>
            <a:r>
              <a:rPr lang="en-US" sz="2000" dirty="0"/>
              <a:t>Herd growth plateaued</a:t>
            </a:r>
            <a:endParaRPr lang="en-CA" sz="2000" dirty="0"/>
          </a:p>
          <a:p>
            <a:r>
              <a:rPr lang="en-US" sz="2000" dirty="0"/>
              <a:t>M</a:t>
            </a:r>
            <a:r>
              <a:rPr lang="en-CA" sz="2000" dirty="0"/>
              <a:t>odest profit margins</a:t>
            </a:r>
          </a:p>
          <a:p>
            <a:endParaRPr lang="en-CA" sz="2000" dirty="0"/>
          </a:p>
          <a:p>
            <a:endParaRPr lang="en-CA" sz="2000" dirty="0"/>
          </a:p>
        </p:txBody>
      </p:sp>
      <p:cxnSp>
        <p:nvCxnSpPr>
          <p:cNvPr id="11" name="Straight Connector 10"/>
          <p:cNvCxnSpPr/>
          <p:nvPr/>
        </p:nvCxnSpPr>
        <p:spPr>
          <a:xfrm>
            <a:off x="762000" y="4724400"/>
            <a:ext cx="7848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S:\Creative Services\Resources\Photos\Stock Photography\~ Client Groups\Agriculture\Cows\iStock_000000700507Large.jpg"/>
          <p:cNvPicPr>
            <a:picLocks noChangeAspect="1" noChangeArrowheads="1"/>
          </p:cNvPicPr>
          <p:nvPr/>
        </p:nvPicPr>
        <p:blipFill>
          <a:blip r:embed="rId3" cstate="print"/>
          <a:srcRect l="20005" r="13311" b="3318"/>
          <a:stretch>
            <a:fillRect/>
          </a:stretch>
        </p:blipFill>
        <p:spPr bwMode="auto">
          <a:xfrm>
            <a:off x="685800" y="1752600"/>
            <a:ext cx="2286000" cy="2209800"/>
          </a:xfrm>
          <a:prstGeom prst="rect">
            <a:avLst/>
          </a:prstGeom>
          <a:noFill/>
        </p:spPr>
      </p:pic>
    </p:spTree>
    <p:extLst>
      <p:ext uri="{BB962C8B-B14F-4D97-AF65-F5344CB8AC3E}">
        <p14:creationId xmlns:p14="http://schemas.microsoft.com/office/powerpoint/2010/main" val="1574496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48481"/>
            <a:ext cx="6553200" cy="731838"/>
          </a:xfrm>
        </p:spPr>
        <p:txBody>
          <a:bodyPr/>
          <a:lstStyle/>
          <a:p>
            <a:r>
              <a:rPr lang="en-CA" dirty="0"/>
              <a:t>Industry Outlook 2019</a:t>
            </a:r>
          </a:p>
        </p:txBody>
      </p:sp>
      <p:pic>
        <p:nvPicPr>
          <p:cNvPr id="2" name="Picture 1">
            <a:extLst>
              <a:ext uri="{FF2B5EF4-FFF2-40B4-BE49-F238E27FC236}">
                <a16:creationId xmlns:a16="http://schemas.microsoft.com/office/drawing/2014/main" id="{3EE81044-8D78-4B25-82CE-9F124D08643A}"/>
              </a:ext>
            </a:extLst>
          </p:cNvPr>
          <p:cNvPicPr>
            <a:picLocks noChangeAspect="1"/>
          </p:cNvPicPr>
          <p:nvPr/>
        </p:nvPicPr>
        <p:blipFill>
          <a:blip r:embed="rId3"/>
          <a:stretch>
            <a:fillRect/>
          </a:stretch>
        </p:blipFill>
        <p:spPr>
          <a:xfrm>
            <a:off x="838200" y="1352550"/>
            <a:ext cx="7239000" cy="4514850"/>
          </a:xfrm>
          <a:prstGeom prst="rect">
            <a:avLst/>
          </a:prstGeom>
        </p:spPr>
      </p:pic>
    </p:spTree>
    <p:extLst>
      <p:ext uri="{BB962C8B-B14F-4D97-AF65-F5344CB8AC3E}">
        <p14:creationId xmlns:p14="http://schemas.microsoft.com/office/powerpoint/2010/main" val="3292249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48481"/>
            <a:ext cx="6553200" cy="731838"/>
          </a:xfrm>
        </p:spPr>
        <p:txBody>
          <a:bodyPr/>
          <a:lstStyle/>
          <a:p>
            <a:r>
              <a:rPr lang="en-CA" dirty="0"/>
              <a:t>Industry Outlook 2019</a:t>
            </a:r>
          </a:p>
        </p:txBody>
      </p:sp>
      <p:pic>
        <p:nvPicPr>
          <p:cNvPr id="3" name="Picture 2">
            <a:extLst>
              <a:ext uri="{FF2B5EF4-FFF2-40B4-BE49-F238E27FC236}">
                <a16:creationId xmlns:a16="http://schemas.microsoft.com/office/drawing/2014/main" id="{1A07CD7E-A430-4937-A038-BCEB0CBECE6A}"/>
              </a:ext>
            </a:extLst>
          </p:cNvPr>
          <p:cNvPicPr>
            <a:picLocks noChangeAspect="1"/>
          </p:cNvPicPr>
          <p:nvPr/>
        </p:nvPicPr>
        <p:blipFill>
          <a:blip r:embed="rId3"/>
          <a:stretch>
            <a:fillRect/>
          </a:stretch>
        </p:blipFill>
        <p:spPr>
          <a:xfrm>
            <a:off x="533400" y="1347787"/>
            <a:ext cx="8077200" cy="4672013"/>
          </a:xfrm>
          <a:prstGeom prst="rect">
            <a:avLst/>
          </a:prstGeom>
        </p:spPr>
      </p:pic>
    </p:spTree>
    <p:extLst>
      <p:ext uri="{BB962C8B-B14F-4D97-AF65-F5344CB8AC3E}">
        <p14:creationId xmlns:p14="http://schemas.microsoft.com/office/powerpoint/2010/main" val="1725444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Industry Outlook 2019</a:t>
            </a:r>
          </a:p>
        </p:txBody>
      </p:sp>
      <p:sp>
        <p:nvSpPr>
          <p:cNvPr id="5" name="TextBox 4"/>
          <p:cNvSpPr txBox="1"/>
          <p:nvPr/>
        </p:nvSpPr>
        <p:spPr>
          <a:xfrm>
            <a:off x="685800" y="4216331"/>
            <a:ext cx="7848600" cy="2108269"/>
          </a:xfrm>
          <a:prstGeom prst="rect">
            <a:avLst/>
          </a:prstGeom>
          <a:noFill/>
        </p:spPr>
        <p:txBody>
          <a:bodyPr wrap="square" rtlCol="0">
            <a:spAutoFit/>
          </a:bodyPr>
          <a:lstStyle/>
          <a:p>
            <a:pPr>
              <a:spcAft>
                <a:spcPts val="600"/>
              </a:spcAft>
              <a:buNone/>
            </a:pPr>
            <a:r>
              <a:rPr lang="en-CA" i="1" u="sng" dirty="0"/>
              <a:t>Safe Guards</a:t>
            </a:r>
          </a:p>
          <a:p>
            <a:pPr>
              <a:buFont typeface="Arial" pitchFamily="34" charset="0"/>
              <a:buChar char="•"/>
            </a:pPr>
            <a:r>
              <a:rPr lang="en-CA" i="1" dirty="0"/>
              <a:t>   </a:t>
            </a:r>
            <a:r>
              <a:rPr lang="en-CA" dirty="0"/>
              <a:t>Verify inventory and require manifests and/or proof of </a:t>
            </a:r>
          </a:p>
          <a:p>
            <a:r>
              <a:rPr lang="en-CA" dirty="0"/>
              <a:t>    purchase or sale</a:t>
            </a:r>
          </a:p>
          <a:p>
            <a:pPr>
              <a:buFont typeface="Arial" pitchFamily="34" charset="0"/>
              <a:buChar char="•"/>
            </a:pPr>
            <a:r>
              <a:rPr lang="en-CA" dirty="0"/>
              <a:t>   Verify AgriStability status and CPIP contracts</a:t>
            </a:r>
          </a:p>
          <a:p>
            <a:pPr>
              <a:buFont typeface="Arial" pitchFamily="34" charset="0"/>
              <a:buChar char="•"/>
            </a:pPr>
            <a:r>
              <a:rPr lang="en-CA" dirty="0"/>
              <a:t>   Ensure lands properly captured in loan documents and </a:t>
            </a:r>
          </a:p>
          <a:p>
            <a:r>
              <a:rPr lang="en-CA" dirty="0"/>
              <a:t>    registered at land titles</a:t>
            </a:r>
          </a:p>
          <a:p>
            <a:pPr>
              <a:buFont typeface="Arial" pitchFamily="34" charset="0"/>
              <a:buChar char="•"/>
            </a:pPr>
            <a:r>
              <a:rPr lang="en-CA" dirty="0"/>
              <a:t>   Check risk management practices. Scrutinise business plans.</a:t>
            </a:r>
          </a:p>
        </p:txBody>
      </p:sp>
      <p:sp>
        <p:nvSpPr>
          <p:cNvPr id="7" name="Content Placeholder 6"/>
          <p:cNvSpPr>
            <a:spLocks noGrp="1"/>
          </p:cNvSpPr>
          <p:nvPr>
            <p:ph idx="1"/>
          </p:nvPr>
        </p:nvSpPr>
        <p:spPr>
          <a:xfrm>
            <a:off x="3200400" y="1752600"/>
            <a:ext cx="5334000" cy="2209800"/>
          </a:xfrm>
        </p:spPr>
        <p:txBody>
          <a:bodyPr/>
          <a:lstStyle/>
          <a:p>
            <a:pPr>
              <a:buNone/>
            </a:pPr>
            <a:r>
              <a:rPr lang="en-CA" sz="2000" b="1" dirty="0"/>
              <a:t>Feedlots</a:t>
            </a:r>
          </a:p>
          <a:p>
            <a:r>
              <a:rPr lang="en-CA" sz="1800" dirty="0"/>
              <a:t>2019 seeing US market pressure </a:t>
            </a:r>
          </a:p>
          <a:p>
            <a:r>
              <a:rPr lang="en-US" sz="1800" dirty="0"/>
              <a:t>Feedlot space at a premium</a:t>
            </a:r>
            <a:endParaRPr lang="en-CA" sz="1800" dirty="0"/>
          </a:p>
          <a:p>
            <a:r>
              <a:rPr lang="en-CA" sz="1800" dirty="0"/>
              <a:t>Potential alternative to pork in China (ASF)</a:t>
            </a:r>
          </a:p>
          <a:p>
            <a:r>
              <a:rPr lang="en-CA" sz="1800" dirty="0"/>
              <a:t>Regulatory environment</a:t>
            </a:r>
          </a:p>
          <a:p>
            <a:r>
              <a:rPr lang="en-CA" sz="1800" dirty="0"/>
              <a:t>Trade</a:t>
            </a:r>
          </a:p>
          <a:p>
            <a:pPr marL="0" indent="0">
              <a:buNone/>
            </a:pPr>
            <a:endParaRPr lang="en-CA" sz="1800" dirty="0"/>
          </a:p>
          <a:p>
            <a:endParaRPr lang="en-CA" sz="1800" dirty="0"/>
          </a:p>
          <a:p>
            <a:endParaRPr lang="en-CA" sz="2000" dirty="0"/>
          </a:p>
        </p:txBody>
      </p:sp>
      <p:cxnSp>
        <p:nvCxnSpPr>
          <p:cNvPr id="11" name="Straight Connector 10"/>
          <p:cNvCxnSpPr/>
          <p:nvPr/>
        </p:nvCxnSpPr>
        <p:spPr>
          <a:xfrm>
            <a:off x="685800" y="4267200"/>
            <a:ext cx="7848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S:\Creative Services\Resources\Photos\Stock Photography\~ Client Groups\Agriculture\Cows\iStock_000000700507Large.jpg"/>
          <p:cNvPicPr>
            <a:picLocks noChangeAspect="1" noChangeArrowheads="1"/>
          </p:cNvPicPr>
          <p:nvPr/>
        </p:nvPicPr>
        <p:blipFill>
          <a:blip r:embed="rId3" cstate="print"/>
          <a:srcRect l="20005" r="13311" b="3318"/>
          <a:stretch>
            <a:fillRect/>
          </a:stretch>
        </p:blipFill>
        <p:spPr bwMode="auto">
          <a:xfrm>
            <a:off x="685800" y="1752600"/>
            <a:ext cx="2286000" cy="2209800"/>
          </a:xfrm>
          <a:prstGeom prst="rect">
            <a:avLst/>
          </a:prstGeom>
          <a:noFill/>
        </p:spPr>
      </p:pic>
      <p:pic>
        <p:nvPicPr>
          <p:cNvPr id="4098" name="Picture 2" descr="C:\Users\robert.reddekopp\Desktop\feedlot-pic.jpg"/>
          <p:cNvPicPr>
            <a:picLocks noChangeAspect="1" noChangeArrowheads="1"/>
          </p:cNvPicPr>
          <p:nvPr/>
        </p:nvPicPr>
        <p:blipFill>
          <a:blip r:embed="rId4" cstate="print"/>
          <a:srcRect l="27393" r="4027"/>
          <a:stretch>
            <a:fillRect/>
          </a:stretch>
        </p:blipFill>
        <p:spPr bwMode="auto">
          <a:xfrm>
            <a:off x="685800" y="1752600"/>
            <a:ext cx="2286000" cy="2209800"/>
          </a:xfrm>
          <a:prstGeom prst="rect">
            <a:avLst/>
          </a:prstGeom>
          <a:noFill/>
        </p:spPr>
      </p:pic>
    </p:spTree>
    <p:extLst>
      <p:ext uri="{BB962C8B-B14F-4D97-AF65-F5344CB8AC3E}">
        <p14:creationId xmlns:p14="http://schemas.microsoft.com/office/powerpoint/2010/main" val="2091389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Industry Outlook 2019</a:t>
            </a:r>
          </a:p>
        </p:txBody>
      </p:sp>
      <p:sp>
        <p:nvSpPr>
          <p:cNvPr id="7" name="Content Placeholder 6"/>
          <p:cNvSpPr>
            <a:spLocks noGrp="1"/>
          </p:cNvSpPr>
          <p:nvPr>
            <p:ph idx="1"/>
          </p:nvPr>
        </p:nvSpPr>
        <p:spPr>
          <a:xfrm>
            <a:off x="3276600" y="1752600"/>
            <a:ext cx="5257800" cy="3581400"/>
          </a:xfrm>
        </p:spPr>
        <p:txBody>
          <a:bodyPr/>
          <a:lstStyle/>
          <a:p>
            <a:pPr>
              <a:buNone/>
            </a:pPr>
            <a:r>
              <a:rPr lang="en-CA" sz="2000" b="1" dirty="0"/>
              <a:t>Beef – Trade</a:t>
            </a:r>
          </a:p>
          <a:p>
            <a:r>
              <a:rPr lang="en-CA" sz="2000" b="1" dirty="0"/>
              <a:t>CPTPP</a:t>
            </a:r>
          </a:p>
          <a:p>
            <a:pPr lvl="1"/>
            <a:r>
              <a:rPr lang="en-CA" sz="1600" dirty="0"/>
              <a:t>Already positive impacts since Dec 31</a:t>
            </a:r>
          </a:p>
          <a:p>
            <a:pPr lvl="1"/>
            <a:r>
              <a:rPr lang="en-CA" sz="1600" dirty="0"/>
              <a:t>Outcompeting U.S. in Japan market</a:t>
            </a:r>
          </a:p>
          <a:p>
            <a:r>
              <a:rPr lang="en-CA" sz="2000" b="1" dirty="0"/>
              <a:t>CETA</a:t>
            </a:r>
          </a:p>
          <a:p>
            <a:pPr lvl="1"/>
            <a:r>
              <a:rPr lang="en-CA" sz="1600" dirty="0"/>
              <a:t>EU exports doubled in volume and value</a:t>
            </a:r>
          </a:p>
          <a:p>
            <a:pPr lvl="1"/>
            <a:r>
              <a:rPr lang="en-CA" sz="1600" dirty="0"/>
              <a:t>Challenge getting herds EU certified by CFIA vets</a:t>
            </a:r>
          </a:p>
          <a:p>
            <a:r>
              <a:rPr lang="en-CA" sz="2000" b="1" dirty="0"/>
              <a:t>Mercosur</a:t>
            </a:r>
          </a:p>
          <a:p>
            <a:pPr lvl="1"/>
            <a:r>
              <a:rPr lang="en-CA" sz="1600" dirty="0"/>
              <a:t>Concern that it could open the door to Brazilian beef</a:t>
            </a:r>
          </a:p>
          <a:p>
            <a:pPr marL="0" indent="0">
              <a:buNone/>
            </a:pPr>
            <a:endParaRPr lang="en-CA" sz="2000" dirty="0"/>
          </a:p>
        </p:txBody>
      </p:sp>
      <p:pic>
        <p:nvPicPr>
          <p:cNvPr id="4098" name="Picture 2" descr="C:\Users\robert.reddekopp\Desktop\feedlot-pic.jpg"/>
          <p:cNvPicPr>
            <a:picLocks noChangeAspect="1" noChangeArrowheads="1"/>
          </p:cNvPicPr>
          <p:nvPr/>
        </p:nvPicPr>
        <p:blipFill>
          <a:blip r:embed="rId3" cstate="print"/>
          <a:srcRect l="27393" r="4027"/>
          <a:stretch>
            <a:fillRect/>
          </a:stretch>
        </p:blipFill>
        <p:spPr bwMode="auto">
          <a:xfrm>
            <a:off x="685800" y="2209800"/>
            <a:ext cx="2286000" cy="2209800"/>
          </a:xfrm>
          <a:prstGeom prst="rect">
            <a:avLst/>
          </a:prstGeom>
          <a:noFill/>
        </p:spPr>
      </p:pic>
    </p:spTree>
    <p:extLst>
      <p:ext uri="{BB962C8B-B14F-4D97-AF65-F5344CB8AC3E}">
        <p14:creationId xmlns:p14="http://schemas.microsoft.com/office/powerpoint/2010/main" val="3105861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Industry Outlook 2019</a:t>
            </a:r>
          </a:p>
        </p:txBody>
      </p:sp>
      <p:sp>
        <p:nvSpPr>
          <p:cNvPr id="5" name="TextBox 4"/>
          <p:cNvSpPr txBox="1"/>
          <p:nvPr/>
        </p:nvSpPr>
        <p:spPr>
          <a:xfrm>
            <a:off x="685800" y="4540240"/>
            <a:ext cx="8077200" cy="1477328"/>
          </a:xfrm>
          <a:prstGeom prst="rect">
            <a:avLst/>
          </a:prstGeom>
          <a:noFill/>
        </p:spPr>
        <p:txBody>
          <a:bodyPr wrap="square" rtlCol="0">
            <a:spAutoFit/>
          </a:bodyPr>
          <a:lstStyle/>
          <a:p>
            <a:r>
              <a:rPr lang="en-CA" i="1" u="sng" dirty="0"/>
              <a:t>Safe Guards</a:t>
            </a:r>
            <a:endParaRPr lang="en-CA" dirty="0"/>
          </a:p>
          <a:p>
            <a:pPr marL="285750" lvl="0" indent="-285750">
              <a:buFont typeface="Arial" panose="020B0604020202020204" pitchFamily="34" charset="0"/>
              <a:buChar char="•"/>
            </a:pPr>
            <a:r>
              <a:rPr lang="en-CA" i="1" dirty="0"/>
              <a:t>   Verify Inventory (and value in-use).- sample to ensure quality.</a:t>
            </a:r>
            <a:endParaRPr lang="en-CA" dirty="0"/>
          </a:p>
          <a:p>
            <a:pPr marL="285750" lvl="0" indent="-285750">
              <a:buFont typeface="Arial" panose="020B0604020202020204" pitchFamily="34" charset="0"/>
              <a:buChar char="•"/>
            </a:pPr>
            <a:r>
              <a:rPr lang="en-CA" i="1" dirty="0"/>
              <a:t>   Confirm terms of licences to produce and sell are being met.</a:t>
            </a:r>
            <a:endParaRPr lang="en-CA" dirty="0"/>
          </a:p>
          <a:p>
            <a:pPr marL="285750" lvl="0" indent="-285750">
              <a:buFont typeface="Arial" panose="020B0604020202020204" pitchFamily="34" charset="0"/>
              <a:buChar char="•"/>
            </a:pPr>
            <a:r>
              <a:rPr lang="en-CA" i="1" dirty="0"/>
              <a:t>   Seek rolling 5 year plans/third-party input – primary downfall is cash and     </a:t>
            </a:r>
          </a:p>
          <a:p>
            <a:pPr lvl="0"/>
            <a:r>
              <a:rPr lang="en-CA" i="1" dirty="0"/>
              <a:t>        inventory management.</a:t>
            </a:r>
            <a:endParaRPr lang="en-CA" dirty="0"/>
          </a:p>
        </p:txBody>
      </p:sp>
      <p:sp>
        <p:nvSpPr>
          <p:cNvPr id="7" name="Content Placeholder 6"/>
          <p:cNvSpPr>
            <a:spLocks noGrp="1"/>
          </p:cNvSpPr>
          <p:nvPr>
            <p:ph idx="1"/>
          </p:nvPr>
        </p:nvSpPr>
        <p:spPr>
          <a:xfrm>
            <a:off x="3048000" y="1371600"/>
            <a:ext cx="5867400" cy="2438400"/>
          </a:xfrm>
        </p:spPr>
        <p:txBody>
          <a:bodyPr/>
          <a:lstStyle/>
          <a:p>
            <a:pPr>
              <a:buNone/>
            </a:pPr>
            <a:r>
              <a:rPr lang="en-CA" sz="2000" b="1" dirty="0"/>
              <a:t>Wineries</a:t>
            </a:r>
            <a:endParaRPr lang="en-CA" sz="2000" dirty="0"/>
          </a:p>
          <a:p>
            <a:r>
              <a:rPr lang="en-CA" sz="2000" dirty="0"/>
              <a:t>Consolidation/Acquisition activity has slowed</a:t>
            </a:r>
          </a:p>
          <a:p>
            <a:r>
              <a:rPr lang="en-CA" sz="2000" dirty="0"/>
              <a:t>Demand for quality vineyard property strong</a:t>
            </a:r>
          </a:p>
          <a:p>
            <a:pPr lvl="1"/>
            <a:r>
              <a:rPr lang="en-CA" sz="1600" dirty="0"/>
              <a:t>Controlling productive assets long term</a:t>
            </a:r>
          </a:p>
          <a:p>
            <a:r>
              <a:rPr lang="en-CA" sz="2000" dirty="0"/>
              <a:t>Ice Wine harvest</a:t>
            </a:r>
          </a:p>
        </p:txBody>
      </p:sp>
      <p:cxnSp>
        <p:nvCxnSpPr>
          <p:cNvPr id="11" name="Straight Connector 10"/>
          <p:cNvCxnSpPr/>
          <p:nvPr/>
        </p:nvCxnSpPr>
        <p:spPr>
          <a:xfrm>
            <a:off x="533400" y="4572000"/>
            <a:ext cx="7848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170" name="Picture 2" descr="C:\Users\robert.reddekopp\Desktop\grapes.jpg"/>
          <p:cNvPicPr>
            <a:picLocks noChangeAspect="1" noChangeArrowheads="1"/>
          </p:cNvPicPr>
          <p:nvPr/>
        </p:nvPicPr>
        <p:blipFill>
          <a:blip r:embed="rId3" cstate="print"/>
          <a:srcRect l="26565" r="31488"/>
          <a:stretch>
            <a:fillRect/>
          </a:stretch>
        </p:blipFill>
        <p:spPr bwMode="auto">
          <a:xfrm>
            <a:off x="457200" y="1371600"/>
            <a:ext cx="2522484" cy="24384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Industry Outlook 2019</a:t>
            </a:r>
          </a:p>
        </p:txBody>
      </p:sp>
      <p:sp>
        <p:nvSpPr>
          <p:cNvPr id="7" name="Content Placeholder 6"/>
          <p:cNvSpPr>
            <a:spLocks noGrp="1"/>
          </p:cNvSpPr>
          <p:nvPr>
            <p:ph idx="1"/>
          </p:nvPr>
        </p:nvSpPr>
        <p:spPr>
          <a:xfrm>
            <a:off x="3048000" y="1371600"/>
            <a:ext cx="5867400" cy="2438400"/>
          </a:xfrm>
        </p:spPr>
        <p:txBody>
          <a:bodyPr/>
          <a:lstStyle/>
          <a:p>
            <a:pPr>
              <a:buNone/>
            </a:pPr>
            <a:r>
              <a:rPr lang="en-CA" sz="2000" b="1" dirty="0"/>
              <a:t>Marijuana</a:t>
            </a:r>
          </a:p>
          <a:p>
            <a:pPr>
              <a:buNone/>
            </a:pPr>
            <a:endParaRPr lang="en-CA" sz="2000" b="1" dirty="0"/>
          </a:p>
          <a:p>
            <a:r>
              <a:rPr lang="en-CA" sz="2000" dirty="0"/>
              <a:t>Working on figuring out the model in Canada</a:t>
            </a:r>
          </a:p>
          <a:p>
            <a:r>
              <a:rPr lang="en-CA" sz="2000" dirty="0"/>
              <a:t>Still heading towards Commoditization but haven’t got there yet</a:t>
            </a:r>
          </a:p>
          <a:p>
            <a:r>
              <a:rPr lang="en-CA" sz="2000" dirty="0"/>
              <a:t>Supply Issues??</a:t>
            </a:r>
          </a:p>
          <a:p>
            <a:r>
              <a:rPr lang="en-CA" sz="2000" dirty="0"/>
              <a:t>Joint Ventures with Food and Beverage</a:t>
            </a:r>
          </a:p>
          <a:p>
            <a:pPr marL="0" indent="0">
              <a:buNone/>
            </a:pPr>
            <a:endParaRPr lang="en-CA" sz="2000" dirty="0"/>
          </a:p>
          <a:p>
            <a:endParaRPr lang="en-CA" sz="20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2080578"/>
            <a:ext cx="2487877" cy="1700049"/>
          </a:xfrm>
          <a:prstGeom prst="rect">
            <a:avLst/>
          </a:prstGeom>
          <a:noFill/>
        </p:spPr>
      </p:pic>
      <p:sp>
        <p:nvSpPr>
          <p:cNvPr id="2" name="TextBox 1">
            <a:extLst>
              <a:ext uri="{FF2B5EF4-FFF2-40B4-BE49-F238E27FC236}">
                <a16:creationId xmlns:a16="http://schemas.microsoft.com/office/drawing/2014/main" id="{FD256F10-FB6A-406B-99D3-762A2FD18CBA}"/>
              </a:ext>
            </a:extLst>
          </p:cNvPr>
          <p:cNvSpPr txBox="1"/>
          <p:nvPr/>
        </p:nvSpPr>
        <p:spPr>
          <a:xfrm>
            <a:off x="1447800" y="5334000"/>
            <a:ext cx="184731" cy="369332"/>
          </a:xfrm>
          <a:prstGeom prst="rect">
            <a:avLst/>
          </a:prstGeom>
          <a:noFill/>
        </p:spPr>
        <p:txBody>
          <a:bodyPr wrap="none" rtlCol="0">
            <a:spAutoFit/>
          </a:bodyPr>
          <a:lstStyle/>
          <a:p>
            <a:endParaRPr lang="en-CA" dirty="0"/>
          </a:p>
        </p:txBody>
      </p:sp>
      <p:sp>
        <p:nvSpPr>
          <p:cNvPr id="4" name="TextBox 3">
            <a:extLst>
              <a:ext uri="{FF2B5EF4-FFF2-40B4-BE49-F238E27FC236}">
                <a16:creationId xmlns:a16="http://schemas.microsoft.com/office/drawing/2014/main" id="{32D9B80C-1E33-4B98-AECE-C6EDDD6180FE}"/>
              </a:ext>
            </a:extLst>
          </p:cNvPr>
          <p:cNvSpPr txBox="1"/>
          <p:nvPr/>
        </p:nvSpPr>
        <p:spPr>
          <a:xfrm>
            <a:off x="457200" y="4648200"/>
            <a:ext cx="8077200" cy="1200329"/>
          </a:xfrm>
          <a:prstGeom prst="rect">
            <a:avLst/>
          </a:prstGeom>
          <a:noFill/>
        </p:spPr>
        <p:txBody>
          <a:bodyPr wrap="square" rtlCol="0">
            <a:spAutoFit/>
          </a:bodyPr>
          <a:lstStyle/>
          <a:p>
            <a:r>
              <a:rPr lang="en-CA" i="1" u="sng" dirty="0"/>
              <a:t>Safe Guards</a:t>
            </a:r>
            <a:endParaRPr lang="en-CA" dirty="0"/>
          </a:p>
          <a:p>
            <a:pPr marL="285750" lvl="0" indent="-285750">
              <a:buFont typeface="Arial" panose="020B0604020202020204" pitchFamily="34" charset="0"/>
              <a:buChar char="•"/>
            </a:pPr>
            <a:r>
              <a:rPr lang="en-CA" i="1" dirty="0"/>
              <a:t>Ensure all property of creditor included on debt security.</a:t>
            </a:r>
            <a:endParaRPr lang="en-CA" dirty="0"/>
          </a:p>
          <a:p>
            <a:pPr marL="285750" lvl="0" indent="-285750">
              <a:buFont typeface="Arial" panose="020B0604020202020204" pitchFamily="34" charset="0"/>
              <a:buChar char="•"/>
            </a:pPr>
            <a:r>
              <a:rPr lang="en-CA" i="1" dirty="0"/>
              <a:t>Confirm terms of licences to produce and sell are being met.</a:t>
            </a:r>
            <a:endParaRPr lang="en-CA" dirty="0"/>
          </a:p>
          <a:p>
            <a:pPr marL="285750" lvl="0" indent="-285750">
              <a:buFont typeface="Arial" panose="020B0604020202020204" pitchFamily="34" charset="0"/>
              <a:buChar char="•"/>
            </a:pPr>
            <a:r>
              <a:rPr lang="en-CA" i="1" dirty="0"/>
              <a:t>Confirm key individuals named in licences are tied to the company.</a:t>
            </a:r>
            <a:endParaRPr lang="en-CA" dirty="0"/>
          </a:p>
        </p:txBody>
      </p:sp>
    </p:spTree>
    <p:extLst>
      <p:ext uri="{BB962C8B-B14F-4D97-AF65-F5344CB8AC3E}">
        <p14:creationId xmlns:p14="http://schemas.microsoft.com/office/powerpoint/2010/main" val="61950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6553200" cy="731838"/>
          </a:xfrm>
        </p:spPr>
        <p:txBody>
          <a:bodyPr/>
          <a:lstStyle/>
          <a:p>
            <a:r>
              <a:rPr lang="en-CA" dirty="0"/>
              <a:t>Industry Outlook 2019</a:t>
            </a:r>
          </a:p>
        </p:txBody>
      </p:sp>
      <p:sp>
        <p:nvSpPr>
          <p:cNvPr id="7" name="Content Placeholder 6"/>
          <p:cNvSpPr>
            <a:spLocks noGrp="1"/>
          </p:cNvSpPr>
          <p:nvPr>
            <p:ph idx="1"/>
          </p:nvPr>
        </p:nvSpPr>
        <p:spPr>
          <a:xfrm>
            <a:off x="3200400" y="1066800"/>
            <a:ext cx="4724400" cy="3124200"/>
          </a:xfrm>
        </p:spPr>
        <p:txBody>
          <a:bodyPr/>
          <a:lstStyle/>
          <a:p>
            <a:pPr>
              <a:buNone/>
            </a:pPr>
            <a:r>
              <a:rPr lang="en-CA" sz="2000" b="1" dirty="0"/>
              <a:t>The Market Fundamentals</a:t>
            </a:r>
            <a:endParaRPr lang="en-CA" sz="2000" dirty="0"/>
          </a:p>
          <a:p>
            <a:r>
              <a:rPr lang="en-CA" sz="2000" dirty="0"/>
              <a:t>Supply - Demand</a:t>
            </a:r>
          </a:p>
          <a:p>
            <a:r>
              <a:rPr lang="en-CA" sz="2000" dirty="0"/>
              <a:t>Production</a:t>
            </a:r>
          </a:p>
          <a:p>
            <a:r>
              <a:rPr lang="en-CA" sz="2000" dirty="0"/>
              <a:t>Trade</a:t>
            </a:r>
          </a:p>
          <a:p>
            <a:r>
              <a:rPr lang="en-CA" sz="2000" dirty="0"/>
              <a:t>USA</a:t>
            </a:r>
          </a:p>
          <a:p>
            <a:r>
              <a:rPr lang="en-CA" sz="2000" dirty="0"/>
              <a:t>Supply Management </a:t>
            </a:r>
          </a:p>
          <a:p>
            <a:endParaRPr lang="en-CA" sz="2000" dirty="0"/>
          </a:p>
        </p:txBody>
      </p:sp>
      <p:pic>
        <p:nvPicPr>
          <p:cNvPr id="1026" name="Picture 2" descr="S:\Creative Services\Resources\Photos\Stock Photography\~ Client Groups\Agriculture\Wheat and grains\189002 altered.tif"/>
          <p:cNvPicPr>
            <a:picLocks noChangeAspect="1" noChangeArrowheads="1"/>
          </p:cNvPicPr>
          <p:nvPr/>
        </p:nvPicPr>
        <p:blipFill>
          <a:blip r:embed="rId3" cstate="print"/>
          <a:srcRect r="36965"/>
          <a:stretch>
            <a:fillRect/>
          </a:stretch>
        </p:blipFill>
        <p:spPr bwMode="auto">
          <a:xfrm>
            <a:off x="685800" y="1252538"/>
            <a:ext cx="2286000" cy="2209800"/>
          </a:xfrm>
          <a:prstGeom prst="rect">
            <a:avLst/>
          </a:prstGeom>
          <a:noFill/>
        </p:spPr>
      </p:pic>
      <p:cxnSp>
        <p:nvCxnSpPr>
          <p:cNvPr id="11" name="Straight Connector 10"/>
          <p:cNvCxnSpPr/>
          <p:nvPr/>
        </p:nvCxnSpPr>
        <p:spPr>
          <a:xfrm>
            <a:off x="609600" y="4648200"/>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30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Industry Outlook 2019</a:t>
            </a:r>
          </a:p>
        </p:txBody>
      </p:sp>
      <p:sp>
        <p:nvSpPr>
          <p:cNvPr id="7" name="Content Placeholder 6"/>
          <p:cNvSpPr>
            <a:spLocks noGrp="1"/>
          </p:cNvSpPr>
          <p:nvPr>
            <p:ph idx="1"/>
          </p:nvPr>
        </p:nvSpPr>
        <p:spPr>
          <a:xfrm>
            <a:off x="3048000" y="1371600"/>
            <a:ext cx="5867400" cy="2438400"/>
          </a:xfrm>
        </p:spPr>
        <p:txBody>
          <a:bodyPr/>
          <a:lstStyle/>
          <a:p>
            <a:pPr>
              <a:buNone/>
            </a:pPr>
            <a:r>
              <a:rPr lang="en-CA" sz="2000" b="1" dirty="0"/>
              <a:t>Food and Beverage</a:t>
            </a:r>
          </a:p>
          <a:p>
            <a:pPr>
              <a:buNone/>
            </a:pPr>
            <a:endParaRPr lang="en-CA" sz="2000" dirty="0"/>
          </a:p>
          <a:p>
            <a:r>
              <a:rPr lang="en-CA" sz="2000" dirty="0"/>
              <a:t>2</a:t>
            </a:r>
            <a:r>
              <a:rPr lang="en-CA" sz="2000" baseline="30000" dirty="0"/>
              <a:t>nd</a:t>
            </a:r>
            <a:r>
              <a:rPr lang="en-CA" sz="2000" dirty="0"/>
              <a:t> largest manufacturing sector in Canada</a:t>
            </a:r>
          </a:p>
          <a:p>
            <a:r>
              <a:rPr lang="en-CA" sz="2000" dirty="0"/>
              <a:t>Trade</a:t>
            </a:r>
          </a:p>
          <a:p>
            <a:r>
              <a:rPr lang="en-CA" sz="2000" dirty="0"/>
              <a:t>Foreign Exchange</a:t>
            </a:r>
          </a:p>
          <a:p>
            <a:pPr lvl="1"/>
            <a:r>
              <a:rPr lang="en-CA" sz="1600" dirty="0"/>
              <a:t>Works in favor of </a:t>
            </a:r>
            <a:r>
              <a:rPr lang="en-CA" sz="1600" dirty="0" err="1"/>
              <a:t>Cdn</a:t>
            </a:r>
            <a:r>
              <a:rPr lang="en-CA" sz="1600" dirty="0"/>
              <a:t> industry</a:t>
            </a:r>
          </a:p>
          <a:p>
            <a:endParaRPr lang="en-CA" sz="20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1840872"/>
            <a:ext cx="2522484" cy="1499855"/>
          </a:xfrm>
          <a:prstGeom prst="rect">
            <a:avLst/>
          </a:prstGeom>
          <a:noFill/>
        </p:spPr>
      </p:pic>
      <p:sp>
        <p:nvSpPr>
          <p:cNvPr id="8" name="TextBox 7">
            <a:extLst>
              <a:ext uri="{FF2B5EF4-FFF2-40B4-BE49-F238E27FC236}">
                <a16:creationId xmlns:a16="http://schemas.microsoft.com/office/drawing/2014/main" id="{B53F5DE6-4E87-4A17-B7C8-FC9E4283CBB2}"/>
              </a:ext>
            </a:extLst>
          </p:cNvPr>
          <p:cNvSpPr txBox="1"/>
          <p:nvPr/>
        </p:nvSpPr>
        <p:spPr>
          <a:xfrm>
            <a:off x="457200" y="4648200"/>
            <a:ext cx="8077200" cy="1200329"/>
          </a:xfrm>
          <a:prstGeom prst="rect">
            <a:avLst/>
          </a:prstGeom>
          <a:noFill/>
        </p:spPr>
        <p:txBody>
          <a:bodyPr wrap="square" rtlCol="0">
            <a:spAutoFit/>
          </a:bodyPr>
          <a:lstStyle/>
          <a:p>
            <a:r>
              <a:rPr lang="en-CA" i="1" u="sng" dirty="0"/>
              <a:t>Safe Guards</a:t>
            </a:r>
            <a:endParaRPr lang="en-CA" dirty="0"/>
          </a:p>
          <a:p>
            <a:pPr marL="285750" lvl="0" indent="-285750">
              <a:buFont typeface="Arial" panose="020B0604020202020204" pitchFamily="34" charset="0"/>
              <a:buChar char="•"/>
            </a:pPr>
            <a:r>
              <a:rPr lang="en-CA" i="1" dirty="0"/>
              <a:t>Ensure all property of creditor included on debt security.</a:t>
            </a:r>
            <a:endParaRPr lang="en-CA" dirty="0"/>
          </a:p>
          <a:p>
            <a:pPr marL="285750" lvl="0" indent="-285750">
              <a:buFont typeface="Arial" panose="020B0604020202020204" pitchFamily="34" charset="0"/>
              <a:buChar char="•"/>
            </a:pPr>
            <a:r>
              <a:rPr lang="en-CA" i="1" dirty="0"/>
              <a:t>Confirm terms of licences to produce and sell are being met.</a:t>
            </a:r>
            <a:endParaRPr lang="en-CA" dirty="0"/>
          </a:p>
          <a:p>
            <a:pPr marL="285750" lvl="0" indent="-285750">
              <a:buFont typeface="Arial" panose="020B0604020202020204" pitchFamily="34" charset="0"/>
              <a:buChar char="•"/>
            </a:pPr>
            <a:r>
              <a:rPr lang="en-CA" i="1" dirty="0"/>
              <a:t>Confirm key individuals named in licences are tied to the company.</a:t>
            </a:r>
            <a:endParaRPr lang="en-CA" dirty="0"/>
          </a:p>
        </p:txBody>
      </p:sp>
    </p:spTree>
    <p:extLst>
      <p:ext uri="{BB962C8B-B14F-4D97-AF65-F5344CB8AC3E}">
        <p14:creationId xmlns:p14="http://schemas.microsoft.com/office/powerpoint/2010/main" val="2357092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Contacts</a:t>
            </a:r>
          </a:p>
        </p:txBody>
      </p:sp>
      <p:sp>
        <p:nvSpPr>
          <p:cNvPr id="7" name="Content Placeholder 6"/>
          <p:cNvSpPr>
            <a:spLocks noGrp="1"/>
          </p:cNvSpPr>
          <p:nvPr>
            <p:ph idx="1"/>
          </p:nvPr>
        </p:nvSpPr>
        <p:spPr>
          <a:xfrm>
            <a:off x="457200" y="1600201"/>
            <a:ext cx="8229600" cy="3581400"/>
          </a:xfrm>
        </p:spPr>
        <p:txBody>
          <a:bodyPr/>
          <a:lstStyle/>
          <a:p>
            <a:pPr>
              <a:buNone/>
            </a:pPr>
            <a:r>
              <a:rPr lang="en-CA" sz="2000" b="1" dirty="0"/>
              <a:t>Farm Management Consulting</a:t>
            </a:r>
          </a:p>
          <a:p>
            <a:pPr>
              <a:buNone/>
            </a:pPr>
            <a:r>
              <a:rPr lang="en-CA" sz="2000" dirty="0"/>
              <a:t>John Loeppky , P. Ag</a:t>
            </a:r>
          </a:p>
          <a:p>
            <a:pPr>
              <a:buNone/>
            </a:pPr>
            <a:r>
              <a:rPr lang="en-CA" sz="2000" dirty="0"/>
              <a:t>Direct: 204.336.6148   Cell: 204.381.3260</a:t>
            </a:r>
          </a:p>
          <a:p>
            <a:pPr>
              <a:buNone/>
            </a:pPr>
            <a:r>
              <a:rPr lang="en-CA" sz="2000" dirty="0"/>
              <a:t>john.loeppky@mnp.ca</a:t>
            </a:r>
          </a:p>
          <a:p>
            <a:pPr>
              <a:buNone/>
            </a:pPr>
            <a:endParaRPr lang="en-CA" sz="2000" dirty="0"/>
          </a:p>
          <a:p>
            <a:pPr>
              <a:buNone/>
            </a:pPr>
            <a:r>
              <a:rPr lang="en-CA" sz="2000" b="1" dirty="0"/>
              <a:t>Corporate Recovery Services</a:t>
            </a:r>
          </a:p>
          <a:p>
            <a:pPr>
              <a:buNone/>
            </a:pPr>
            <a:r>
              <a:rPr lang="en-CA" sz="2000" dirty="0"/>
              <a:t>Victor Kroeger, CPA,CA,LIT,CIRP, CFE</a:t>
            </a:r>
          </a:p>
          <a:p>
            <a:pPr>
              <a:buNone/>
            </a:pPr>
            <a:r>
              <a:rPr lang="en-CA" sz="2000" dirty="0"/>
              <a:t>Direct: 403.298.8479  Cell: 403.870.1827</a:t>
            </a:r>
          </a:p>
          <a:p>
            <a:pPr>
              <a:buNone/>
            </a:pPr>
            <a:r>
              <a:rPr lang="en-CA" sz="2000" dirty="0">
                <a:hlinkClick r:id="rId3"/>
              </a:rPr>
              <a:t>vic.kroeger@mnp.ca</a:t>
            </a:r>
            <a:endParaRPr lang="en-CA" sz="2000" dirty="0"/>
          </a:p>
          <a:p>
            <a:pPr>
              <a:buNone/>
            </a:pPr>
            <a:endParaRPr lang="en-CA"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p:txBody>
          <a:bodyPr/>
          <a:lstStyle/>
          <a:p>
            <a:pPr marL="0" indent="0">
              <a:buNone/>
            </a:pPr>
            <a:r>
              <a:rPr lang="en-CA" sz="2000" b="1" dirty="0"/>
              <a:t>The MNP Advantage:</a:t>
            </a:r>
          </a:p>
          <a:p>
            <a:r>
              <a:rPr lang="en-CA" sz="2000" dirty="0"/>
              <a:t>Offices in strategic urban and rural locations from coast-to-coast</a:t>
            </a:r>
          </a:p>
          <a:p>
            <a:r>
              <a:rPr lang="en-CA" sz="2000" dirty="0"/>
              <a:t>Experience with 18,000 commercial and 300 Hutterite Colony farm clients</a:t>
            </a:r>
          </a:p>
          <a:p>
            <a:r>
              <a:rPr lang="en-CA" sz="2000" dirty="0"/>
              <a:t>Over 60 years service to agriculture has given us unparalleled and unrivalled access to the industry from the producer level all the way up to industry associations and government. </a:t>
            </a:r>
          </a:p>
          <a:p>
            <a:pPr marL="0" indent="0">
              <a:buNone/>
            </a:pPr>
            <a:endParaRPr lang="en-CA" sz="2000" dirty="0"/>
          </a:p>
          <a:p>
            <a:pPr marL="0" indent="0" algn="ctr">
              <a:buNone/>
            </a:pPr>
            <a:r>
              <a:rPr lang="en-CA" sz="2000" b="1" i="1" dirty="0"/>
              <a:t>Nobody does it better.</a:t>
            </a:r>
          </a:p>
          <a:p>
            <a:pPr>
              <a:buNone/>
            </a:pPr>
            <a:endParaRPr lang="en-CA" sz="2000" dirty="0"/>
          </a:p>
          <a:p>
            <a:pPr>
              <a:buNone/>
            </a:pPr>
            <a:endParaRPr lang="en-CA" sz="2000" dirty="0"/>
          </a:p>
          <a:p>
            <a:pPr>
              <a:buNone/>
            </a:pPr>
            <a:endParaRPr lang="en-CA"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p:txBody>
          <a:bodyPr/>
          <a:lstStyle/>
          <a:p>
            <a:pPr>
              <a:buNone/>
            </a:pPr>
            <a:r>
              <a:rPr lang="en-CA" sz="2000" b="1" dirty="0"/>
              <a:t>“Think Global, Act Local”</a:t>
            </a:r>
          </a:p>
          <a:p>
            <a:r>
              <a:rPr lang="en-CA" sz="2000" dirty="0"/>
              <a:t>Over 85 offices from coast-to-coast. </a:t>
            </a:r>
          </a:p>
          <a:p>
            <a:r>
              <a:rPr lang="en-CA" sz="2000" dirty="0"/>
              <a:t>Member of </a:t>
            </a:r>
            <a:r>
              <a:rPr lang="en-CA" sz="2000" dirty="0" err="1"/>
              <a:t>Praxity</a:t>
            </a:r>
            <a:r>
              <a:rPr lang="en-CA" sz="2000" dirty="0"/>
              <a:t> Global Alliance of Independent Firms giving us worldwide presence</a:t>
            </a:r>
          </a:p>
          <a:p>
            <a:r>
              <a:rPr lang="en-CA" sz="2000" dirty="0"/>
              <a:t>The only professional accounting firm with a dedicated Farm Management Consulting group</a:t>
            </a:r>
          </a:p>
          <a:p>
            <a:r>
              <a:rPr lang="en-CA" sz="2000" dirty="0"/>
              <a:t>We have specialists located in the areas necessary to meet the needs of our agricultural clients</a:t>
            </a:r>
          </a:p>
          <a:p>
            <a:pPr>
              <a:buNone/>
            </a:pPr>
            <a:endParaRPr lang="en-CA" sz="2000" dirty="0"/>
          </a:p>
          <a:p>
            <a:pPr>
              <a:buNone/>
            </a:pPr>
            <a:endParaRPr lang="en-CA" sz="2000" dirty="0"/>
          </a:p>
          <a:p>
            <a:pPr>
              <a:buNone/>
            </a:pPr>
            <a:endParaRPr lang="en-CA"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8" name="Content Placeholder 6"/>
          <p:cNvSpPr txBox="1">
            <a:spLocks/>
          </p:cNvSpPr>
          <p:nvPr/>
        </p:nvSpPr>
        <p:spPr>
          <a:xfrm>
            <a:off x="457200" y="1600200"/>
            <a:ext cx="8229600" cy="4525963"/>
          </a:xfrm>
          <a:prstGeom prst="rect">
            <a:avLst/>
          </a:prstGeom>
        </p:spPr>
        <p:txBody>
          <a:bodyPr/>
          <a:lstStyle/>
          <a:p>
            <a:pPr>
              <a:buNone/>
            </a:pPr>
            <a:r>
              <a:rPr lang="en-CA" sz="2000" dirty="0"/>
              <a:t>Over 600 professionals focused on the agriculture industry with niche specialities in:</a:t>
            </a:r>
          </a:p>
          <a:p>
            <a:pPr>
              <a:buNone/>
            </a:pPr>
            <a:endParaRPr lang="en-CA" sz="2000" dirty="0"/>
          </a:p>
          <a:p>
            <a:pPr marL="742950" lvl="1" indent="-285750" defTabSz="914400">
              <a:spcBef>
                <a:spcPct val="20000"/>
              </a:spcBef>
              <a:buFont typeface="Arial" pitchFamily="34" charset="0"/>
              <a:buChar char="•"/>
            </a:pPr>
            <a:r>
              <a:rPr lang="en-CA" sz="2000" dirty="0"/>
              <a:t>Farm Management</a:t>
            </a:r>
          </a:p>
          <a:p>
            <a:pPr marL="742950" lvl="1" indent="-285750" defTabSz="914400">
              <a:spcBef>
                <a:spcPct val="20000"/>
              </a:spcBef>
              <a:buFont typeface="Arial" pitchFamily="34" charset="0"/>
              <a:buChar char="•"/>
            </a:pPr>
            <a:r>
              <a:rPr lang="en-CA" sz="2000" dirty="0"/>
              <a:t>Crops</a:t>
            </a:r>
          </a:p>
          <a:p>
            <a:pPr marL="742950" lvl="1" indent="-285750" defTabSz="914400">
              <a:spcBef>
                <a:spcPct val="20000"/>
              </a:spcBef>
              <a:buFont typeface="Arial" pitchFamily="34" charset="0"/>
              <a:buChar char="•"/>
            </a:pPr>
            <a:r>
              <a:rPr lang="en-CA" sz="2000" dirty="0"/>
              <a:t>Livestock</a:t>
            </a:r>
          </a:p>
          <a:p>
            <a:pPr marL="742950" lvl="1" indent="-285750" defTabSz="914400">
              <a:spcBef>
                <a:spcPct val="20000"/>
              </a:spcBef>
              <a:buFont typeface="Arial" pitchFamily="34" charset="0"/>
              <a:buChar char="•"/>
            </a:pPr>
            <a:r>
              <a:rPr lang="en-CA" sz="2000" dirty="0"/>
              <a:t>Farm income stabilization programs</a:t>
            </a:r>
          </a:p>
          <a:p>
            <a:pPr marL="1200127" lvl="2" indent="-285750" defTabSz="914400">
              <a:spcBef>
                <a:spcPct val="20000"/>
              </a:spcBef>
              <a:buFont typeface="Arial" pitchFamily="34" charset="0"/>
              <a:buChar char="•"/>
            </a:pPr>
            <a:r>
              <a:rPr lang="en-CA" sz="2000" dirty="0" err="1"/>
              <a:t>AgriStability</a:t>
            </a:r>
            <a:r>
              <a:rPr lang="en-CA" sz="2000" dirty="0"/>
              <a:t> and </a:t>
            </a:r>
            <a:r>
              <a:rPr lang="en-CA" sz="2000" dirty="0" err="1"/>
              <a:t>AgriInvest</a:t>
            </a:r>
            <a:endParaRPr lang="en-CA" sz="2000" dirty="0"/>
          </a:p>
          <a:p>
            <a:pPr marL="742950" lvl="1" indent="-285750" defTabSz="914400">
              <a:spcBef>
                <a:spcPct val="20000"/>
              </a:spcBef>
              <a:buFont typeface="Arial" pitchFamily="34" charset="0"/>
              <a:buChar char="•"/>
            </a:pPr>
            <a:r>
              <a:rPr lang="en-CA" sz="2000" dirty="0"/>
              <a:t>Agriculture specific accounting &amp; tax</a:t>
            </a:r>
          </a:p>
          <a:p>
            <a:pPr marL="742950" lvl="1" indent="-285750" defTabSz="914400">
              <a:spcBef>
                <a:spcPct val="20000"/>
              </a:spcBef>
              <a:buFont typeface="Arial" pitchFamily="34" charset="0"/>
              <a:buChar char="•"/>
            </a:pPr>
            <a:r>
              <a:rPr lang="en-CA" sz="2000" dirty="0"/>
              <a:t>Food &amp; Ag Processing</a:t>
            </a:r>
          </a:p>
          <a:p>
            <a:pPr marL="742950" lvl="1" indent="-285750" defTabSz="914400">
              <a:spcBef>
                <a:spcPct val="20000"/>
              </a:spcBef>
              <a:buFont typeface="Arial" pitchFamily="34" charset="0"/>
              <a:buChar char="•"/>
            </a:pPr>
            <a:r>
              <a:rPr lang="en-CA" sz="2000" dirty="0" err="1"/>
              <a:t>Hutterite</a:t>
            </a:r>
            <a:r>
              <a:rPr lang="en-CA" sz="2000" dirty="0"/>
              <a:t> Colonies</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457200" y="1600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2000" b="1" i="0" u="none" strike="noStrike" kern="1200" cap="none" spc="0" normalizeH="0" baseline="0" noProof="0" dirty="0">
                <a:ln>
                  <a:noFill/>
                </a:ln>
                <a:solidFill>
                  <a:schemeClr val="tx1"/>
                </a:solidFill>
                <a:effectLst/>
                <a:uLnTx/>
                <a:uFillTx/>
                <a:latin typeface="+mn-lt"/>
                <a:ea typeface="+mn-ea"/>
                <a:cs typeface="+mn-cs"/>
              </a:rPr>
              <a:t>Farm Programs</a:t>
            </a:r>
          </a:p>
          <a:p>
            <a:r>
              <a:rPr lang="en-CA" sz="2000" dirty="0"/>
              <a:t>Farm Programs are a complex and highly specialised service-line. </a:t>
            </a:r>
          </a:p>
          <a:p>
            <a:endParaRPr lang="en-CA" sz="2000" dirty="0"/>
          </a:p>
          <a:p>
            <a:r>
              <a:rPr lang="en-CA" sz="2000" dirty="0"/>
              <a:t>With several hundred file preparers preparing over 9,000 applications a year backed up by 100 internally certified  specialists MNP is the only firm in Canada to:</a:t>
            </a:r>
          </a:p>
          <a:p>
            <a:endParaRPr lang="en-CA" sz="2000" dirty="0"/>
          </a:p>
          <a:p>
            <a:pPr marL="742950" lvl="1" indent="-285750" defTabSz="914400">
              <a:spcBef>
                <a:spcPct val="20000"/>
              </a:spcBef>
              <a:buFont typeface="Arial" pitchFamily="34" charset="0"/>
              <a:buChar char="•"/>
            </a:pPr>
            <a:r>
              <a:rPr lang="en-CA" sz="2000" dirty="0"/>
              <a:t>Take a full-service approach to Farm Programs. </a:t>
            </a:r>
          </a:p>
          <a:p>
            <a:pPr marL="742950" lvl="1" indent="-285750" defTabSz="914400">
              <a:spcBef>
                <a:spcPct val="20000"/>
              </a:spcBef>
              <a:buFont typeface="Arial" pitchFamily="34" charset="0"/>
              <a:buChar char="•"/>
            </a:pPr>
            <a:r>
              <a:rPr lang="en-CA" sz="2000" dirty="0"/>
              <a:t>Develop a specialised team to maximise program-revenue for our clients.</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742950" lvl="1" indent="-285750" defTabSz="914400">
              <a:spcBef>
                <a:spcPct val="20000"/>
              </a:spcBef>
              <a:buFont typeface="Arial" pitchFamily="34" charset="0"/>
              <a:buChar char="•"/>
            </a:pPr>
            <a:r>
              <a:rPr lang="en-CA" sz="2000" dirty="0"/>
              <a:t>Prepare such a large volume of applications.</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457200" y="1600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2000" b="1" i="0" u="none" strike="noStrike" kern="1200" cap="none" spc="0" normalizeH="0" baseline="0" noProof="0" dirty="0">
                <a:ln>
                  <a:noFill/>
                </a:ln>
                <a:solidFill>
                  <a:schemeClr val="tx1"/>
                </a:solidFill>
                <a:effectLst/>
                <a:uLnTx/>
                <a:uFillTx/>
                <a:latin typeface="+mn-lt"/>
                <a:ea typeface="+mn-ea"/>
                <a:cs typeface="+mn-cs"/>
              </a:rPr>
              <a:t>Farm Programs</a:t>
            </a:r>
          </a:p>
          <a:p>
            <a:pPr>
              <a:buNone/>
            </a:pPr>
            <a:r>
              <a:rPr lang="en-CA" sz="2000" dirty="0"/>
              <a:t>A Full-Service approach means that MNP does more than just complete the forms – we know what and how much we are applying for which means:</a:t>
            </a:r>
          </a:p>
          <a:p>
            <a:pPr>
              <a:buNone/>
            </a:pPr>
            <a:endParaRPr lang="en-CA" sz="2000" dirty="0"/>
          </a:p>
          <a:p>
            <a:pPr marL="742950" lvl="1" indent="-285750" defTabSz="914400">
              <a:spcBef>
                <a:spcPct val="20000"/>
              </a:spcBef>
              <a:buFont typeface="Arial" pitchFamily="34" charset="0"/>
              <a:buChar char="•"/>
            </a:pPr>
            <a:r>
              <a:rPr lang="en-CA" sz="2000" dirty="0"/>
              <a:t>We know when payments are wrong and when it is worth following up and/or appealing.</a:t>
            </a:r>
          </a:p>
          <a:p>
            <a:pPr marL="742950" lvl="1" indent="-285750" defTabSz="914400">
              <a:spcBef>
                <a:spcPct val="20000"/>
              </a:spcBef>
              <a:buFont typeface="Arial" pitchFamily="34" charset="0"/>
              <a:buChar char="•"/>
            </a:pPr>
            <a:r>
              <a:rPr lang="en-CA" sz="2000" dirty="0"/>
              <a:t>We get what we claim 90% of the time.</a:t>
            </a:r>
          </a:p>
          <a:p>
            <a:pPr marL="742950" lvl="1" indent="-285750" defTabSz="914400">
              <a:spcBef>
                <a:spcPct val="20000"/>
              </a:spcBef>
              <a:buFont typeface="Arial" pitchFamily="34" charset="0"/>
              <a:buChar char="•"/>
            </a:pPr>
            <a:r>
              <a:rPr lang="en-CA" sz="2000" dirty="0"/>
              <a:t>We have a robust track record of reviewing non-MNP prepared applications and collecting under-claimed amounts.</a:t>
            </a:r>
          </a:p>
          <a:p>
            <a:pPr marL="742950" lvl="1" indent="-285750" defTabSz="914400">
              <a:spcBef>
                <a:spcPct val="20000"/>
              </a:spcBef>
              <a:buFont typeface="Arial" pitchFamily="34" charset="0"/>
              <a:buChar char="•"/>
            </a:pPr>
            <a:r>
              <a:rPr lang="en-CA" sz="2000" dirty="0"/>
              <a:t>Only firm in Canada with ability to analyse interaction between risk management programs enabling them to be truly used for risk management with our ARMP tool.</a:t>
            </a:r>
          </a:p>
          <a:p>
            <a:pPr marL="742950" lvl="1" indent="-285750" defTabSz="914400">
              <a:spcBef>
                <a:spcPct val="20000"/>
              </a:spcBef>
              <a:buFont typeface="Arial" pitchFamily="34" charset="0"/>
              <a:buChar cha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p:txBody>
          <a:bodyPr/>
          <a:lstStyle/>
          <a:p>
            <a:r>
              <a:rPr lang="en-CA" sz="2000" dirty="0"/>
              <a:t>The 25 professionals in MNP’s Farm Management Consulting group bring to bear a combination of on-the-farm experience and formal education</a:t>
            </a:r>
          </a:p>
          <a:p>
            <a:r>
              <a:rPr lang="en-CA" sz="2000" dirty="0"/>
              <a:t>Education and experience include:</a:t>
            </a:r>
          </a:p>
          <a:p>
            <a:pPr>
              <a:buNone/>
            </a:pPr>
            <a:endParaRPr lang="en-CA" sz="2000" dirty="0"/>
          </a:p>
          <a:p>
            <a:pPr>
              <a:buNone/>
            </a:pPr>
            <a:endParaRPr lang="en-CA" sz="2000" dirty="0"/>
          </a:p>
        </p:txBody>
      </p:sp>
      <p:graphicFrame>
        <p:nvGraphicFramePr>
          <p:cNvPr id="4" name="Diagram 3"/>
          <p:cNvGraphicFramePr/>
          <p:nvPr/>
        </p:nvGraphicFramePr>
        <p:xfrm>
          <a:off x="2514600" y="3048000"/>
          <a:ext cx="48006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457200" y="1600200"/>
            <a:ext cx="8229600" cy="4525963"/>
          </a:xfrm>
          <a:prstGeom prst="rect">
            <a:avLst/>
          </a:prstGeom>
        </p:spPr>
        <p:txBody>
          <a:bodyPr/>
          <a:lstStyle/>
          <a:p>
            <a:pPr>
              <a:buNone/>
            </a:pPr>
            <a:r>
              <a:rPr lang="en-CA" sz="2000" dirty="0"/>
              <a:t>Within the Farm Management Consulting team we have niche professionals in:</a:t>
            </a:r>
          </a:p>
          <a:p>
            <a:pPr>
              <a:buNone/>
            </a:pPr>
            <a:endParaRPr lang="en-CA" sz="2000" dirty="0"/>
          </a:p>
          <a:p>
            <a:pPr marL="742950" lvl="1" indent="-285750" defTabSz="914400">
              <a:spcBef>
                <a:spcPct val="20000"/>
              </a:spcBef>
              <a:buFont typeface="Arial" pitchFamily="34" charset="0"/>
              <a:buChar char="•"/>
            </a:pPr>
            <a:r>
              <a:rPr kumimoji="0" lang="en-CA" sz="2000" b="0" i="0" u="none" strike="noStrike" kern="1200" cap="none" spc="0" normalizeH="0" baseline="0" noProof="0" dirty="0">
                <a:ln>
                  <a:noFill/>
                </a:ln>
                <a:solidFill>
                  <a:schemeClr val="tx1"/>
                </a:solidFill>
                <a:effectLst/>
                <a:uLnTx/>
                <a:uFillTx/>
                <a:latin typeface="+mn-lt"/>
                <a:ea typeface="+mn-ea"/>
                <a:cs typeface="+mn-cs"/>
              </a:rPr>
              <a:t>Crop </a:t>
            </a:r>
            <a:r>
              <a:rPr lang="en-CA" sz="2000" dirty="0"/>
              <a:t>production and marketing (</a:t>
            </a:r>
            <a:r>
              <a:rPr lang="en-CA" sz="2000" dirty="0" err="1"/>
              <a:t>dryland</a:t>
            </a:r>
            <a:r>
              <a:rPr lang="en-CA" sz="2000" dirty="0"/>
              <a:t> and irrigated)</a:t>
            </a:r>
          </a:p>
          <a:p>
            <a:pPr marL="742950" lvl="1" indent="-285750" defTabSz="914400">
              <a:spcBef>
                <a:spcPct val="20000"/>
              </a:spcBef>
              <a:buFont typeface="Arial" pitchFamily="34" charset="0"/>
              <a:buChar char="•"/>
            </a:pPr>
            <a:r>
              <a:rPr kumimoji="0" lang="en-CA" sz="2000" b="0" i="0" u="none" strike="noStrike" kern="1200" cap="none" spc="0" normalizeH="0" baseline="0" noProof="0" dirty="0">
                <a:ln>
                  <a:noFill/>
                </a:ln>
                <a:solidFill>
                  <a:schemeClr val="tx1"/>
                </a:solidFill>
                <a:effectLst/>
                <a:uLnTx/>
                <a:uFillTx/>
                <a:latin typeface="+mn-lt"/>
                <a:ea typeface="+mn-ea"/>
                <a:cs typeface="+mn-cs"/>
              </a:rPr>
              <a:t>Intensive</a:t>
            </a:r>
            <a:r>
              <a:rPr kumimoji="0" lang="en-CA" sz="2000" b="0" i="0" u="none" strike="noStrike" kern="1200" cap="none" spc="0" normalizeH="0" noProof="0" dirty="0">
                <a:ln>
                  <a:noFill/>
                </a:ln>
                <a:solidFill>
                  <a:schemeClr val="tx1"/>
                </a:solidFill>
                <a:effectLst/>
                <a:uLnTx/>
                <a:uFillTx/>
                <a:latin typeface="+mn-lt"/>
                <a:ea typeface="+mn-ea"/>
                <a:cs typeface="+mn-cs"/>
              </a:rPr>
              <a:t> livestock production and marketing</a:t>
            </a:r>
          </a:p>
          <a:p>
            <a:pPr marL="742950" lvl="1" indent="-285750" defTabSz="914400">
              <a:spcBef>
                <a:spcPct val="20000"/>
              </a:spcBef>
              <a:buFont typeface="Arial" pitchFamily="34" charset="0"/>
              <a:buChar char="•"/>
            </a:pPr>
            <a:r>
              <a:rPr lang="en-CA" sz="2000" dirty="0"/>
              <a:t>Supply managed (dairy and poultry)</a:t>
            </a:r>
          </a:p>
          <a:p>
            <a:pPr marL="742950" lvl="1" indent="-285750" defTabSz="914400">
              <a:spcBef>
                <a:spcPct val="20000"/>
              </a:spcBef>
              <a:buFont typeface="Arial" pitchFamily="34" charset="0"/>
              <a:buChar char="•"/>
            </a:pPr>
            <a:r>
              <a:rPr lang="en-CA" sz="2000" dirty="0"/>
              <a:t>Commodity and food processing</a:t>
            </a:r>
          </a:p>
          <a:p>
            <a:pPr marL="742950" lvl="1" indent="-285750" defTabSz="914400">
              <a:spcBef>
                <a:spcPct val="20000"/>
              </a:spcBef>
              <a:buFont typeface="Arial" pitchFamily="34" charset="0"/>
              <a:buChar char="•"/>
            </a:pPr>
            <a:r>
              <a:rPr lang="en-CA" sz="2000" dirty="0"/>
              <a:t>Exotics </a:t>
            </a:r>
          </a:p>
          <a:p>
            <a:pPr marL="742950" lvl="1" indent="-285750" defTabSz="914400">
              <a:spcBef>
                <a:spcPct val="20000"/>
              </a:spcBef>
              <a:buFont typeface="Arial" pitchFamily="34" charset="0"/>
              <a:buChar char="•"/>
            </a:pPr>
            <a:r>
              <a:rPr lang="en-CA" sz="2000" dirty="0"/>
              <a:t>Greenhouse and Market Gardening</a:t>
            </a:r>
          </a:p>
          <a:p>
            <a:pPr marL="742950" lvl="1" indent="-285750" defTabSz="914400">
              <a:spcBef>
                <a:spcPct val="20000"/>
              </a:spcBef>
              <a:buFont typeface="Arial" pitchFamily="34" charset="0"/>
              <a:buChar char="•"/>
            </a:pPr>
            <a:r>
              <a:rPr lang="en-CA" sz="2000" dirty="0"/>
              <a:t>Orchard Fruit</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742950" lvl="1" indent="-285750" defTabSz="914400">
              <a:spcBef>
                <a:spcPct val="20000"/>
              </a:spcBef>
              <a:buFont typeface="Arial" pitchFamily="34" charset="0"/>
              <a:buChar cha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Special Situations</a:t>
            </a:r>
          </a:p>
        </p:txBody>
      </p:sp>
      <p:sp>
        <p:nvSpPr>
          <p:cNvPr id="7" name="Content Placeholder 6"/>
          <p:cNvSpPr>
            <a:spLocks noGrp="1"/>
          </p:cNvSpPr>
          <p:nvPr>
            <p:ph idx="1"/>
          </p:nvPr>
        </p:nvSpPr>
        <p:spPr/>
        <p:txBody>
          <a:bodyPr/>
          <a:lstStyle/>
          <a:p>
            <a:pPr marL="0" indent="0">
              <a:buNone/>
            </a:pPr>
            <a:r>
              <a:rPr lang="en-CA" sz="2000" dirty="0"/>
              <a:t>Working closely with Corporate Recovery Services, the Farm Management Consulting team have assisted with the provision of:</a:t>
            </a:r>
          </a:p>
          <a:p>
            <a:pPr marL="0" indent="0">
              <a:buNone/>
            </a:pPr>
            <a:endParaRPr lang="en-CA" sz="2000" dirty="0"/>
          </a:p>
          <a:p>
            <a:pPr lvl="1">
              <a:buFont typeface="Arial" pitchFamily="34" charset="0"/>
              <a:buChar char="•"/>
            </a:pPr>
            <a:r>
              <a:rPr lang="en-CA" sz="2000" dirty="0"/>
              <a:t>Initial assessment of a debtor</a:t>
            </a:r>
          </a:p>
          <a:p>
            <a:pPr lvl="1">
              <a:buFont typeface="Arial" pitchFamily="34" charset="0"/>
              <a:buChar char="•"/>
            </a:pPr>
            <a:r>
              <a:rPr lang="en-CA" sz="2000" dirty="0"/>
              <a:t>Monitoring </a:t>
            </a:r>
          </a:p>
          <a:p>
            <a:pPr lvl="1">
              <a:buFont typeface="Arial" pitchFamily="34" charset="0"/>
              <a:buChar char="•"/>
            </a:pPr>
            <a:r>
              <a:rPr lang="en-CA" sz="2000" dirty="0"/>
              <a:t>Restructuring </a:t>
            </a:r>
          </a:p>
          <a:p>
            <a:pPr lvl="1">
              <a:buFont typeface="Arial" pitchFamily="34" charset="0"/>
              <a:buChar char="•"/>
            </a:pPr>
            <a:r>
              <a:rPr lang="en-CA" sz="2000" dirty="0"/>
              <a:t>Liquidation</a:t>
            </a:r>
          </a:p>
          <a:p>
            <a:pPr>
              <a:buNone/>
            </a:pPr>
            <a:endParaRPr lang="en-CA" sz="2000" dirty="0"/>
          </a:p>
          <a:p>
            <a:pPr>
              <a:buNone/>
            </a:pPr>
            <a:endParaRPr lang="en-CA" sz="2000" dirty="0"/>
          </a:p>
          <a:p>
            <a:pPr>
              <a:buNone/>
            </a:pPr>
            <a:endParaRPr lang="en-CA"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CDN vs USD</a:t>
            </a:r>
            <a:endParaRPr lang="en-CA" dirty="0"/>
          </a:p>
        </p:txBody>
      </p:sp>
      <p:pic>
        <p:nvPicPr>
          <p:cNvPr id="8" name="Content Placeholder 7">
            <a:extLst>
              <a:ext uri="{FF2B5EF4-FFF2-40B4-BE49-F238E27FC236}">
                <a16:creationId xmlns:a16="http://schemas.microsoft.com/office/drawing/2014/main" id="{21F9DEB8-D747-4C96-9251-168A0B465684}"/>
              </a:ext>
            </a:extLst>
          </p:cNvPr>
          <p:cNvPicPr>
            <a:picLocks noGrp="1" noChangeAspect="1"/>
          </p:cNvPicPr>
          <p:nvPr>
            <p:ph idx="1"/>
          </p:nvPr>
        </p:nvPicPr>
        <p:blipFill>
          <a:blip r:embed="rId2"/>
          <a:stretch>
            <a:fillRect/>
          </a:stretch>
        </p:blipFill>
        <p:spPr>
          <a:xfrm>
            <a:off x="457200" y="1885811"/>
            <a:ext cx="8153400" cy="4057789"/>
          </a:xfrm>
          <a:prstGeom prst="rect">
            <a:avLst/>
          </a:prstGeom>
        </p:spPr>
      </p:pic>
    </p:spTree>
    <p:extLst>
      <p:ext uri="{BB962C8B-B14F-4D97-AF65-F5344CB8AC3E}">
        <p14:creationId xmlns:p14="http://schemas.microsoft.com/office/powerpoint/2010/main" val="3460269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Special Situations</a:t>
            </a:r>
          </a:p>
        </p:txBody>
      </p:sp>
      <p:sp>
        <p:nvSpPr>
          <p:cNvPr id="4" name="Content Placeholder 6"/>
          <p:cNvSpPr txBox="1">
            <a:spLocks/>
          </p:cNvSpPr>
          <p:nvPr/>
        </p:nvSpPr>
        <p:spPr>
          <a:xfrm>
            <a:off x="457200" y="1600200"/>
            <a:ext cx="8229600" cy="4525963"/>
          </a:xfrm>
          <a:prstGeom prst="rect">
            <a:avLst/>
          </a:prstGeom>
        </p:spPr>
        <p:txBody>
          <a:bodyPr/>
          <a:lstStyle/>
          <a:p>
            <a:r>
              <a:rPr lang="en-CA" sz="2000" dirty="0"/>
              <a:t>The Farm Management  Consulting team has provided the following services to Corporate Recovery Engagements:</a:t>
            </a:r>
          </a:p>
          <a:p>
            <a:endParaRPr lang="en-CA" sz="2000" dirty="0"/>
          </a:p>
          <a:p>
            <a:pPr marL="742950" lvl="1" indent="-285750" defTabSz="914400">
              <a:spcBef>
                <a:spcPct val="20000"/>
              </a:spcBef>
              <a:buFont typeface="Arial" pitchFamily="34" charset="0"/>
              <a:buChar char="•"/>
            </a:pPr>
            <a:r>
              <a:rPr lang="en-CA" sz="2000" dirty="0"/>
              <a:t>Assisting with taking possession of farm operations</a:t>
            </a:r>
          </a:p>
          <a:p>
            <a:pPr marL="742950" lvl="1" indent="-285750" defTabSz="914400">
              <a:spcBef>
                <a:spcPct val="20000"/>
              </a:spcBef>
              <a:buFont typeface="Arial" pitchFamily="34" charset="0"/>
              <a:buChar char="•"/>
            </a:pPr>
            <a:r>
              <a:rPr kumimoji="0" lang="en-CA" sz="2000" b="0" i="0" u="none" strike="noStrike" kern="1200" cap="none" spc="0" normalizeH="0" baseline="0" noProof="0" dirty="0">
                <a:ln>
                  <a:noFill/>
                </a:ln>
                <a:solidFill>
                  <a:schemeClr val="tx1"/>
                </a:solidFill>
                <a:effectLst/>
                <a:uLnTx/>
                <a:uFillTx/>
                <a:latin typeface="+mn-lt"/>
                <a:ea typeface="+mn-ea"/>
                <a:cs typeface="+mn-cs"/>
              </a:rPr>
              <a:t>Determining and executing strategies for ongoing operations</a:t>
            </a:r>
          </a:p>
          <a:p>
            <a:pPr marL="742950" lvl="1" indent="-285750" defTabSz="914400">
              <a:spcBef>
                <a:spcPct val="20000"/>
              </a:spcBef>
              <a:buFont typeface="Arial" pitchFamily="34" charset="0"/>
              <a:buChar char="•"/>
            </a:pPr>
            <a:r>
              <a:rPr lang="en-CA" sz="2000" dirty="0"/>
              <a:t>Providing executive management of day-to-day farm operations</a:t>
            </a:r>
          </a:p>
          <a:p>
            <a:pPr marL="742950" lvl="1" indent="-285750" defTabSz="914400">
              <a:spcBef>
                <a:spcPct val="20000"/>
              </a:spcBef>
              <a:buFont typeface="Arial" pitchFamily="34" charset="0"/>
              <a:buChar char="•"/>
            </a:pPr>
            <a:r>
              <a:rPr kumimoji="0" lang="en-CA" sz="2000" b="0" i="0" u="none" strike="noStrike" kern="1200" cap="none" spc="0" normalizeH="0" baseline="0" noProof="0" dirty="0">
                <a:ln>
                  <a:noFill/>
                </a:ln>
                <a:solidFill>
                  <a:schemeClr val="tx1"/>
                </a:solidFill>
                <a:effectLst/>
                <a:uLnTx/>
                <a:uFillTx/>
                <a:latin typeface="+mn-lt"/>
                <a:ea typeface="+mn-ea"/>
                <a:cs typeface="+mn-cs"/>
              </a:rPr>
              <a:t>Consulting </a:t>
            </a:r>
            <a:r>
              <a:rPr lang="en-CA" sz="2000" dirty="0"/>
              <a:t>on key decision points in farm operations</a:t>
            </a:r>
          </a:p>
          <a:p>
            <a:pPr marL="742950" lvl="1" indent="-285750" defTabSz="914400">
              <a:spcBef>
                <a:spcPct val="20000"/>
              </a:spcBef>
              <a:buFont typeface="Arial" pitchFamily="34" charset="0"/>
              <a:buChar char="•"/>
            </a:pPr>
            <a:r>
              <a:rPr kumimoji="0" lang="en-CA" sz="2000" b="0" i="0" u="none" strike="noStrike" kern="1200" cap="none" spc="0" normalizeH="0" baseline="0" noProof="0" dirty="0">
                <a:ln>
                  <a:noFill/>
                </a:ln>
                <a:solidFill>
                  <a:schemeClr val="tx1"/>
                </a:solidFill>
                <a:effectLst/>
                <a:uLnTx/>
                <a:uFillTx/>
                <a:latin typeface="+mn-lt"/>
                <a:ea typeface="+mn-ea"/>
                <a:cs typeface="+mn-cs"/>
              </a:rPr>
              <a:t>Preparation of risk analysis and mitigation strategies</a:t>
            </a:r>
          </a:p>
          <a:p>
            <a:pPr marL="742950" lvl="1" indent="-285750" defTabSz="914400">
              <a:spcBef>
                <a:spcPct val="20000"/>
              </a:spcBef>
              <a:buFont typeface="Arial" pitchFamily="34" charset="0"/>
              <a:buChar char="•"/>
            </a:pPr>
            <a:r>
              <a:rPr lang="en-CA" sz="2000" dirty="0"/>
              <a:t>Providing input into realization plans</a:t>
            </a:r>
            <a:endParaRPr kumimoji="0" lang="en-CA"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7242069" cy="1477328"/>
          </a:xfrm>
          <a:prstGeom prst="rect">
            <a:avLst/>
          </a:prstGeom>
          <a:noFill/>
        </p:spPr>
        <p:txBody>
          <a:bodyPr wrap="square" rtlCol="0">
            <a:spAutoFit/>
          </a:bodyPr>
          <a:lstStyle/>
          <a:p>
            <a:r>
              <a:rPr lang="en-US" sz="3000" b="1" dirty="0">
                <a:latin typeface="Arial" pitchFamily="34" charset="0"/>
                <a:cs typeface="Arial" pitchFamily="34" charset="0"/>
              </a:rPr>
              <a:t>Comprehensive and Progressive Agreement for Trans- Pacific Partnership (CPTPP)</a:t>
            </a:r>
            <a:endParaRPr lang="en-CA" sz="3000" b="1" dirty="0">
              <a:latin typeface="Arial" pitchFamily="34" charset="0"/>
              <a:cs typeface="Arial" pitchFamily="34" charset="0"/>
            </a:endParaRPr>
          </a:p>
        </p:txBody>
      </p:sp>
      <p:sp>
        <p:nvSpPr>
          <p:cNvPr id="4" name="TextBox 3"/>
          <p:cNvSpPr txBox="1"/>
          <p:nvPr/>
        </p:nvSpPr>
        <p:spPr>
          <a:xfrm>
            <a:off x="206989" y="1760765"/>
            <a:ext cx="7965021" cy="3826047"/>
          </a:xfrm>
          <a:prstGeom prst="rect">
            <a:avLst/>
          </a:prstGeom>
          <a:noFill/>
        </p:spPr>
        <p:txBody>
          <a:bodyPr wrap="square" rtlCol="0">
            <a:spAutoFit/>
          </a:bodyPr>
          <a:lstStyle/>
          <a:p>
            <a:pPr marL="408186" lvl="1">
              <a:lnSpc>
                <a:spcPct val="150000"/>
              </a:lnSpc>
            </a:pPr>
            <a:endParaRPr lang="en-US" sz="1125" dirty="0">
              <a:latin typeface="Arial" panose="020B0604020202020204" pitchFamily="34" charset="0"/>
              <a:cs typeface="Arial" panose="020B0604020202020204" pitchFamily="34" charset="0"/>
            </a:endParaRPr>
          </a:p>
          <a:p>
            <a:pPr marL="693890" lvl="1" indent="-285704">
              <a:lnSpc>
                <a:spcPct val="150000"/>
              </a:lnSpc>
              <a:buFont typeface="Arial" panose="020B0604020202020204" pitchFamily="34" charset="0"/>
              <a:buChar char="•"/>
            </a:pPr>
            <a:endParaRPr lang="en-US" sz="1125" dirty="0">
              <a:latin typeface="Arial" panose="020B0604020202020204" pitchFamily="34" charset="0"/>
              <a:cs typeface="Arial" panose="020B0604020202020204" pitchFamily="34" charset="0"/>
            </a:endParaRP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11 country trade partnership</a:t>
            </a:r>
          </a:p>
          <a:p>
            <a:pPr marL="1102076" lvl="2" indent="-285704">
              <a:lnSpc>
                <a:spcPct val="150000"/>
              </a:lnSpc>
              <a:buFont typeface="Arial" panose="020B0604020202020204" pitchFamily="34" charset="0"/>
              <a:buChar char="•"/>
            </a:pPr>
            <a:r>
              <a:rPr lang="en-US" sz="1750" b="1" i="1" dirty="0">
                <a:latin typeface="Arial" panose="020B0604020202020204" pitchFamily="34" charset="0"/>
                <a:cs typeface="Arial" panose="020B0604020202020204" pitchFamily="34" charset="0"/>
              </a:rPr>
              <a:t>Japan</a:t>
            </a:r>
            <a:r>
              <a:rPr lang="en-US" sz="1750" dirty="0">
                <a:latin typeface="Arial" panose="020B0604020202020204" pitchFamily="34" charset="0"/>
                <a:cs typeface="Arial" panose="020B0604020202020204" pitchFamily="34" charset="0"/>
              </a:rPr>
              <a:t>, Malaysia, </a:t>
            </a:r>
            <a:r>
              <a:rPr lang="en-US" sz="1750" b="1" i="1" dirty="0">
                <a:latin typeface="Arial" panose="020B0604020202020204" pitchFamily="34" charset="0"/>
                <a:cs typeface="Arial" panose="020B0604020202020204" pitchFamily="34" charset="0"/>
              </a:rPr>
              <a:t>Vietnam</a:t>
            </a:r>
            <a:r>
              <a:rPr lang="en-US" sz="1750" dirty="0">
                <a:latin typeface="Arial" panose="020B0604020202020204" pitchFamily="34" charset="0"/>
                <a:cs typeface="Arial" panose="020B0604020202020204" pitchFamily="34" charset="0"/>
              </a:rPr>
              <a:t>, </a:t>
            </a:r>
            <a:r>
              <a:rPr lang="en-US" sz="1750" b="1" i="1" dirty="0">
                <a:latin typeface="Arial" panose="020B0604020202020204" pitchFamily="34" charset="0"/>
                <a:cs typeface="Arial" panose="020B0604020202020204" pitchFamily="34" charset="0"/>
              </a:rPr>
              <a:t>Singapore</a:t>
            </a:r>
            <a:r>
              <a:rPr lang="en-US" sz="1750" dirty="0">
                <a:latin typeface="Arial" panose="020B0604020202020204" pitchFamily="34" charset="0"/>
                <a:cs typeface="Arial" panose="020B0604020202020204" pitchFamily="34" charset="0"/>
              </a:rPr>
              <a:t>, Brunei, </a:t>
            </a:r>
            <a:r>
              <a:rPr lang="en-US" sz="1750" b="1" i="1" dirty="0">
                <a:latin typeface="Arial" panose="020B0604020202020204" pitchFamily="34" charset="0"/>
                <a:cs typeface="Arial" panose="020B0604020202020204" pitchFamily="34" charset="0"/>
              </a:rPr>
              <a:t>Australia</a:t>
            </a:r>
            <a:r>
              <a:rPr lang="en-US" sz="1750" dirty="0">
                <a:latin typeface="Arial" panose="020B0604020202020204" pitchFamily="34" charset="0"/>
                <a:cs typeface="Arial" panose="020B0604020202020204" pitchFamily="34" charset="0"/>
              </a:rPr>
              <a:t>, </a:t>
            </a:r>
            <a:r>
              <a:rPr lang="en-US" sz="1750" b="1" i="1" dirty="0">
                <a:latin typeface="Arial" panose="020B0604020202020204" pitchFamily="34" charset="0"/>
                <a:cs typeface="Arial" panose="020B0604020202020204" pitchFamily="34" charset="0"/>
              </a:rPr>
              <a:t>New Zealand</a:t>
            </a:r>
            <a:r>
              <a:rPr lang="en-US" sz="1750" dirty="0">
                <a:latin typeface="Arial" panose="020B0604020202020204" pitchFamily="34" charset="0"/>
                <a:cs typeface="Arial" panose="020B0604020202020204" pitchFamily="34" charset="0"/>
              </a:rPr>
              <a:t>, </a:t>
            </a:r>
            <a:r>
              <a:rPr lang="en-US" sz="1750" b="1" i="1" dirty="0">
                <a:latin typeface="Arial" panose="020B0604020202020204" pitchFamily="34" charset="0"/>
                <a:cs typeface="Arial" panose="020B0604020202020204" pitchFamily="34" charset="0"/>
              </a:rPr>
              <a:t>Canada</a:t>
            </a:r>
            <a:r>
              <a:rPr lang="en-US" sz="1750" dirty="0">
                <a:latin typeface="Arial" panose="020B0604020202020204" pitchFamily="34" charset="0"/>
                <a:cs typeface="Arial" panose="020B0604020202020204" pitchFamily="34" charset="0"/>
              </a:rPr>
              <a:t>, </a:t>
            </a:r>
            <a:r>
              <a:rPr lang="en-US" sz="1750" b="1" i="1" dirty="0">
                <a:latin typeface="Arial" panose="020B0604020202020204" pitchFamily="34" charset="0"/>
                <a:cs typeface="Arial" panose="020B0604020202020204" pitchFamily="34" charset="0"/>
              </a:rPr>
              <a:t>Mexico</a:t>
            </a:r>
            <a:r>
              <a:rPr lang="en-US" sz="1750" dirty="0">
                <a:latin typeface="Arial" panose="020B0604020202020204" pitchFamily="34" charset="0"/>
                <a:cs typeface="Arial" panose="020B0604020202020204" pitchFamily="34" charset="0"/>
              </a:rPr>
              <a:t>, Chile, and Peru</a:t>
            </a:r>
          </a:p>
          <a:p>
            <a:pPr marL="693890" lvl="1" indent="-285704">
              <a:lnSpc>
                <a:spcPct val="150000"/>
              </a:lnSpc>
              <a:buFont typeface="Arial" panose="020B0604020202020204" pitchFamily="34" charset="0"/>
              <a:buChar char="•"/>
            </a:pPr>
            <a:r>
              <a:rPr lang="en-CA" sz="1750" dirty="0">
                <a:latin typeface="Arial" panose="020B0604020202020204" pitchFamily="34" charset="0"/>
                <a:cs typeface="Arial" panose="020B0604020202020204" pitchFamily="34" charset="0"/>
              </a:rPr>
              <a:t>7 countries have ratified. Remaining countries are working towards ratification</a:t>
            </a:r>
          </a:p>
          <a:p>
            <a:pPr marL="693890" lvl="1" indent="-285704">
              <a:lnSpc>
                <a:spcPct val="150000"/>
              </a:lnSpc>
              <a:buFont typeface="Arial" panose="020B0604020202020204" pitchFamily="34" charset="0"/>
              <a:buChar char="•"/>
            </a:pPr>
            <a:r>
              <a:rPr lang="en-CA" sz="1750" dirty="0">
                <a:latin typeface="Arial" panose="020B0604020202020204" pitchFamily="34" charset="0"/>
                <a:cs typeface="Arial" panose="020B0604020202020204" pitchFamily="34" charset="0"/>
              </a:rPr>
              <a:t>Dec 30, 2018 agreement came into effect</a:t>
            </a:r>
          </a:p>
          <a:p>
            <a:pPr lvl="1">
              <a:lnSpc>
                <a:spcPct val="150000"/>
              </a:lnSpc>
            </a:pPr>
            <a:endParaRPr lang="en-US" sz="1125" dirty="0">
              <a:latin typeface="Arial" panose="020B0604020202020204" pitchFamily="34" charset="0"/>
              <a:cs typeface="Arial" panose="020B0604020202020204" pitchFamily="34" charset="0"/>
            </a:endParaRPr>
          </a:p>
          <a:p>
            <a:pPr lvl="1"/>
            <a:endParaRPr lang="en-US" sz="1125"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endParaRPr lang="en-US" sz="1125"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endParaRPr lang="en-CA" sz="11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584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7242069" cy="553998"/>
          </a:xfrm>
          <a:prstGeom prst="rect">
            <a:avLst/>
          </a:prstGeom>
          <a:noFill/>
        </p:spPr>
        <p:txBody>
          <a:bodyPr wrap="square" rtlCol="0">
            <a:spAutoFit/>
          </a:bodyPr>
          <a:lstStyle/>
          <a:p>
            <a:r>
              <a:rPr lang="en-US" sz="3000" b="1" dirty="0">
                <a:latin typeface="Arial" pitchFamily="34" charset="0"/>
                <a:cs typeface="Arial" pitchFamily="34" charset="0"/>
              </a:rPr>
              <a:t>CPTPP</a:t>
            </a:r>
            <a:endParaRPr lang="en-CA" sz="3000" b="1" dirty="0">
              <a:latin typeface="Arial" pitchFamily="34" charset="0"/>
              <a:cs typeface="Arial" pitchFamily="34" charset="0"/>
            </a:endParaRPr>
          </a:p>
        </p:txBody>
      </p:sp>
      <p:sp>
        <p:nvSpPr>
          <p:cNvPr id="4" name="TextBox 3"/>
          <p:cNvSpPr txBox="1"/>
          <p:nvPr/>
        </p:nvSpPr>
        <p:spPr>
          <a:xfrm>
            <a:off x="95723" y="1447800"/>
            <a:ext cx="7965021" cy="3935693"/>
          </a:xfrm>
          <a:prstGeom prst="rect">
            <a:avLst/>
          </a:prstGeom>
          <a:noFill/>
        </p:spPr>
        <p:txBody>
          <a:bodyPr wrap="square" rtlCol="0">
            <a:spAutoFit/>
          </a:bodyPr>
          <a:lstStyle/>
          <a:p>
            <a:pPr lvl="1">
              <a:lnSpc>
                <a:spcPct val="150000"/>
              </a:lnSpc>
            </a:pPr>
            <a:r>
              <a:rPr lang="en-US" dirty="0">
                <a:latin typeface="Arial" panose="020B0604020202020204" pitchFamily="34" charset="0"/>
                <a:cs typeface="Arial" panose="020B0604020202020204" pitchFamily="34" charset="0"/>
              </a:rPr>
              <a:t>Important for agriculture</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Pork</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Japanese tariffs of 20% will be eliminated on pork products</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Vietnamese tariffs of 27% will be eliminated on pork</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Tariffs in Japan and Vietnam will be greatly reduced on beef as well as offal</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Canadian dairy markets will open another 3.25% to Asia-Pacific trading group</a:t>
            </a:r>
          </a:p>
          <a:p>
            <a:pPr lvl="1"/>
            <a:endParaRPr lang="en-US" sz="1125"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endParaRPr lang="en-US" sz="1125"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endParaRPr lang="en-CA" sz="11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308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89" y="533400"/>
            <a:ext cx="7242069" cy="553998"/>
          </a:xfrm>
          <a:prstGeom prst="rect">
            <a:avLst/>
          </a:prstGeom>
          <a:noFill/>
        </p:spPr>
        <p:txBody>
          <a:bodyPr wrap="square" rtlCol="0">
            <a:spAutoFit/>
          </a:bodyPr>
          <a:lstStyle/>
          <a:p>
            <a:r>
              <a:rPr lang="en-US" sz="3000" b="1" dirty="0">
                <a:latin typeface="Arial" pitchFamily="34" charset="0"/>
                <a:cs typeface="Arial" pitchFamily="34" charset="0"/>
              </a:rPr>
              <a:t>USMCA </a:t>
            </a:r>
            <a:endParaRPr lang="en-CA" sz="3000" b="1" dirty="0">
              <a:latin typeface="Arial" pitchFamily="34" charset="0"/>
              <a:cs typeface="Arial" pitchFamily="34" charset="0"/>
            </a:endParaRPr>
          </a:p>
        </p:txBody>
      </p:sp>
      <p:sp>
        <p:nvSpPr>
          <p:cNvPr id="3" name="TextBox 2"/>
          <p:cNvSpPr txBox="1"/>
          <p:nvPr/>
        </p:nvSpPr>
        <p:spPr>
          <a:xfrm>
            <a:off x="392888" y="1330990"/>
            <a:ext cx="8100021" cy="3780522"/>
          </a:xfrm>
          <a:prstGeom prst="rect">
            <a:avLst/>
          </a:prstGeom>
          <a:noFill/>
        </p:spPr>
        <p:txBody>
          <a:bodyPr wrap="square" rtlCol="0">
            <a:spAutoFit/>
          </a:bodyPr>
          <a:lstStyle/>
          <a:p>
            <a:pPr marL="285704"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trade deal formerly known as NAFTA</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Began formal talks Aug 2017 final agreement reached Sept 30, 2018</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Known as US – Mexico – Canada Agreement, CUSMA, NAFTA 2.0</a:t>
            </a:r>
          </a:p>
          <a:p>
            <a:pPr marL="693890"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Notable to ag:</a:t>
            </a:r>
          </a:p>
          <a:p>
            <a:pPr marL="1102076" lvl="2"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Opening another 3.9% of the Canadian dairy market to the US, which is more than they asked for in TPP negotiations</a:t>
            </a:r>
          </a:p>
          <a:p>
            <a:pPr marL="1102076" lvl="2"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Elimination of Class 6 and 7 milk</a:t>
            </a:r>
          </a:p>
          <a:p>
            <a:pPr marL="1510261" lvl="3"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Skim milk powder, diafiltered milk</a:t>
            </a:r>
          </a:p>
          <a:p>
            <a:pPr marL="1102076" lvl="2"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Further opening of Canadian chicken, egg, and turkey markets</a:t>
            </a:r>
          </a:p>
        </p:txBody>
      </p:sp>
    </p:spTree>
    <p:extLst>
      <p:ext uri="{BB962C8B-B14F-4D97-AF65-F5344CB8AC3E}">
        <p14:creationId xmlns:p14="http://schemas.microsoft.com/office/powerpoint/2010/main" val="4211445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89" y="533400"/>
            <a:ext cx="7242069" cy="553998"/>
          </a:xfrm>
          <a:prstGeom prst="rect">
            <a:avLst/>
          </a:prstGeom>
          <a:noFill/>
        </p:spPr>
        <p:txBody>
          <a:bodyPr wrap="square" rtlCol="0">
            <a:spAutoFit/>
          </a:bodyPr>
          <a:lstStyle/>
          <a:p>
            <a:r>
              <a:rPr lang="en-US" sz="3000" b="1" dirty="0">
                <a:latin typeface="Arial" pitchFamily="34" charset="0"/>
                <a:cs typeface="Arial" pitchFamily="34" charset="0"/>
              </a:rPr>
              <a:t>USMCA </a:t>
            </a:r>
            <a:endParaRPr lang="en-CA" sz="3000" b="1" dirty="0">
              <a:latin typeface="Arial" pitchFamily="34" charset="0"/>
              <a:cs typeface="Arial" pitchFamily="34" charset="0"/>
            </a:endParaRPr>
          </a:p>
        </p:txBody>
      </p:sp>
      <p:sp>
        <p:nvSpPr>
          <p:cNvPr id="3" name="TextBox 2"/>
          <p:cNvSpPr txBox="1"/>
          <p:nvPr/>
        </p:nvSpPr>
        <p:spPr>
          <a:xfrm>
            <a:off x="392888" y="1330990"/>
            <a:ext cx="8100021" cy="2534027"/>
          </a:xfrm>
          <a:prstGeom prst="rect">
            <a:avLst/>
          </a:prstGeom>
          <a:noFill/>
        </p:spPr>
        <p:txBody>
          <a:bodyPr wrap="square" rtlCol="0">
            <a:spAutoFit/>
          </a:bodyPr>
          <a:lstStyle/>
          <a:p>
            <a:pPr marL="285704"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Barriers to completing the deal:</a:t>
            </a:r>
          </a:p>
          <a:p>
            <a:pPr marL="742881"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Could take longer to ratify than to negotiate the agreement</a:t>
            </a:r>
          </a:p>
          <a:p>
            <a:pPr marL="742881"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Aluminum/Steel Tariffs</a:t>
            </a:r>
          </a:p>
          <a:p>
            <a:pPr marL="742881"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Canadian Election this fall</a:t>
            </a:r>
          </a:p>
          <a:p>
            <a:pPr marL="742881"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US politics</a:t>
            </a:r>
          </a:p>
          <a:p>
            <a:pPr marL="742881" lvl="1" indent="-285704">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Mexico fatigue</a:t>
            </a:r>
          </a:p>
        </p:txBody>
      </p:sp>
    </p:spTree>
    <p:extLst>
      <p:ext uri="{BB962C8B-B14F-4D97-AF65-F5344CB8AC3E}">
        <p14:creationId xmlns:p14="http://schemas.microsoft.com/office/powerpoint/2010/main" val="130216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2420" y="685800"/>
            <a:ext cx="6553200" cy="731838"/>
          </a:xfrm>
        </p:spPr>
        <p:txBody>
          <a:bodyPr/>
          <a:lstStyle/>
          <a:p>
            <a:r>
              <a:rPr lang="en-CA" dirty="0"/>
              <a:t>Industry Outlook 2019</a:t>
            </a:r>
            <a:br>
              <a:rPr lang="en-CA" dirty="0"/>
            </a:br>
            <a:endParaRPr lang="en-CA" dirty="0"/>
          </a:p>
        </p:txBody>
      </p:sp>
      <p:sp>
        <p:nvSpPr>
          <p:cNvPr id="7" name="Content Placeholder 6"/>
          <p:cNvSpPr>
            <a:spLocks noGrp="1"/>
          </p:cNvSpPr>
          <p:nvPr>
            <p:ph idx="1"/>
          </p:nvPr>
        </p:nvSpPr>
        <p:spPr>
          <a:xfrm>
            <a:off x="4236720" y="1219200"/>
            <a:ext cx="4434840" cy="4267200"/>
          </a:xfrm>
        </p:spPr>
        <p:txBody>
          <a:bodyPr/>
          <a:lstStyle/>
          <a:p>
            <a:pPr>
              <a:buNone/>
            </a:pPr>
            <a:r>
              <a:rPr lang="en-CA" sz="2000" b="1" dirty="0"/>
              <a:t>Poultry</a:t>
            </a:r>
          </a:p>
          <a:p>
            <a:r>
              <a:rPr lang="en-CA" sz="2000" dirty="0"/>
              <a:t>Outlook steady/good</a:t>
            </a:r>
          </a:p>
          <a:p>
            <a:r>
              <a:rPr lang="en-CA" sz="2000" dirty="0"/>
              <a:t>Increasing consumer demand</a:t>
            </a:r>
          </a:p>
          <a:p>
            <a:r>
              <a:rPr lang="en-CA" sz="2000" dirty="0"/>
              <a:t>Prices and consumption continue to improve</a:t>
            </a:r>
          </a:p>
          <a:p>
            <a:r>
              <a:rPr lang="en-CA" sz="2000" dirty="0"/>
              <a:t>USMCA</a:t>
            </a:r>
          </a:p>
          <a:p>
            <a:endParaRPr lang="en-CA" sz="2000" dirty="0"/>
          </a:p>
          <a:p>
            <a:endParaRPr lang="en-CA" sz="2000" dirty="0"/>
          </a:p>
          <a:p>
            <a:endParaRPr lang="en-CA" sz="2000" u="sng" dirty="0"/>
          </a:p>
          <a:p>
            <a:endParaRPr lang="en-CA" sz="2000" u="sng" dirty="0"/>
          </a:p>
          <a:p>
            <a:endParaRPr lang="en-CA" sz="2000" u="sng" dirty="0"/>
          </a:p>
          <a:p>
            <a:endParaRPr lang="en-CA" sz="2000" u="sng" dirty="0"/>
          </a:p>
          <a:p>
            <a:endParaRPr lang="en-CA" sz="2000" u="sng" dirty="0"/>
          </a:p>
          <a:p>
            <a:pPr>
              <a:buNone/>
            </a:pPr>
            <a:endParaRPr lang="en-CA" sz="2000" dirty="0"/>
          </a:p>
        </p:txBody>
      </p:sp>
      <p:sp>
        <p:nvSpPr>
          <p:cNvPr id="2" name="Rectangle 1"/>
          <p:cNvSpPr/>
          <p:nvPr/>
        </p:nvSpPr>
        <p:spPr>
          <a:xfrm>
            <a:off x="76200" y="4463167"/>
            <a:ext cx="9220200" cy="1831271"/>
          </a:xfrm>
          <a:prstGeom prst="rect">
            <a:avLst/>
          </a:prstGeom>
        </p:spPr>
        <p:txBody>
          <a:bodyPr wrap="square">
            <a:spAutoFit/>
          </a:bodyPr>
          <a:lstStyle/>
          <a:p>
            <a:pPr>
              <a:spcAft>
                <a:spcPts val="600"/>
              </a:spcAft>
              <a:buNone/>
            </a:pPr>
            <a:r>
              <a:rPr lang="en-CA" i="1" u="sng" dirty="0"/>
              <a:t>Safe Guards</a:t>
            </a:r>
          </a:p>
          <a:p>
            <a:pPr>
              <a:buFont typeface="Arial" pitchFamily="34" charset="0"/>
              <a:buChar char="•"/>
            </a:pPr>
            <a:r>
              <a:rPr lang="en-CA" i="1" dirty="0"/>
              <a:t>   Understand the quota:</a:t>
            </a:r>
          </a:p>
          <a:p>
            <a:pPr marL="630238" lvl="1" indent="-268288">
              <a:buFont typeface="Arial" pitchFamily="34" charset="0"/>
              <a:buChar char="•"/>
            </a:pPr>
            <a:r>
              <a:rPr lang="en-CA" i="1" dirty="0"/>
              <a:t>Provincial legislation re: transferability.</a:t>
            </a:r>
          </a:p>
          <a:p>
            <a:pPr marL="630238" lvl="1" indent="-268288">
              <a:buFont typeface="Arial" pitchFamily="34" charset="0"/>
              <a:buChar char="•"/>
            </a:pPr>
            <a:r>
              <a:rPr lang="en-CA" i="1" dirty="0"/>
              <a:t>Debtor’s utilization and options to lease out quota.</a:t>
            </a:r>
          </a:p>
          <a:p>
            <a:pPr marL="630238" lvl="1" indent="-268288">
              <a:buFont typeface="Arial" pitchFamily="34" charset="0"/>
              <a:buChar char="•"/>
            </a:pPr>
            <a:r>
              <a:rPr lang="en-CA" i="1" dirty="0"/>
              <a:t>Understanding compensation rules will have bearing on security.</a:t>
            </a:r>
          </a:p>
          <a:p>
            <a:pPr>
              <a:buFont typeface="Arial" pitchFamily="34" charset="0"/>
              <a:buChar char="•"/>
            </a:pPr>
            <a:r>
              <a:rPr lang="en-CA" i="1" dirty="0"/>
              <a:t>   High land values may support security position</a:t>
            </a:r>
          </a:p>
        </p:txBody>
      </p:sp>
      <p:pic>
        <p:nvPicPr>
          <p:cNvPr id="2050" name="Picture 2" descr="Image result for turk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 y="1417638"/>
            <a:ext cx="3779520" cy="2362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76200" y="4434592"/>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868534"/>
      </p:ext>
    </p:extLst>
  </p:cSld>
  <p:clrMapOvr>
    <a:masterClrMapping/>
  </p:clrMapOvr>
</p:sld>
</file>

<file path=ppt/theme/theme1.xml><?xml version="1.0" encoding="utf-8"?>
<a:theme xmlns:a="http://schemas.openxmlformats.org/drawingml/2006/main" name="Custom Design">
  <a:themeElements>
    <a:clrScheme name="MNP">
      <a:dk1>
        <a:sysClr val="windowText" lastClr="000000"/>
      </a:dk1>
      <a:lt1>
        <a:sysClr val="window" lastClr="FFFFFF"/>
      </a:lt1>
      <a:dk2>
        <a:srgbClr val="000000"/>
      </a:dk2>
      <a:lt2>
        <a:srgbClr val="FFFFFF"/>
      </a:lt2>
      <a:accent1>
        <a:srgbClr val="2F1E0C"/>
      </a:accent1>
      <a:accent2>
        <a:srgbClr val="C2B9A6"/>
      </a:accent2>
      <a:accent3>
        <a:srgbClr val="035642"/>
      </a:accent3>
      <a:accent4>
        <a:srgbClr val="000000"/>
      </a:accent4>
      <a:accent5>
        <a:srgbClr val="000000"/>
      </a:accent5>
      <a:accent6>
        <a:srgbClr val="000000"/>
      </a:accent6>
      <a:hlink>
        <a:srgbClr val="000000"/>
      </a:hlink>
      <a:folHlink>
        <a:srgbClr val="00000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MNP">
      <a:dk1>
        <a:sysClr val="windowText" lastClr="000000"/>
      </a:dk1>
      <a:lt1>
        <a:sysClr val="window" lastClr="FFFFFF"/>
      </a:lt1>
      <a:dk2>
        <a:srgbClr val="1F497D"/>
      </a:dk2>
      <a:lt2>
        <a:srgbClr val="EEECE1"/>
      </a:lt2>
      <a:accent1>
        <a:srgbClr val="2F1E0C"/>
      </a:accent1>
      <a:accent2>
        <a:srgbClr val="C2B9A6"/>
      </a:accent2>
      <a:accent3>
        <a:srgbClr val="035642"/>
      </a:accent3>
      <a:accent4>
        <a:srgbClr val="08181D"/>
      </a:accent4>
      <a:accent5>
        <a:srgbClr val="727683"/>
      </a:accent5>
      <a:accent6>
        <a:srgbClr val="843405"/>
      </a:accent6>
      <a:hlink>
        <a:srgbClr val="0000FF"/>
      </a:hlink>
      <a:folHlink>
        <a:srgbClr val="80008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12AAAA3616014B8C6455EA5EE22486" ma:contentTypeVersion="0" ma:contentTypeDescription="Create a new document." ma:contentTypeScope="" ma:versionID="a22818ea32adcbcc32e7ea4995c2afe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3B8ABB-4FE1-4C7E-BEDB-0A70BAA454F2}"/>
</file>

<file path=customXml/itemProps2.xml><?xml version="1.0" encoding="utf-8"?>
<ds:datastoreItem xmlns:ds="http://schemas.openxmlformats.org/officeDocument/2006/customXml" ds:itemID="{6F435965-F15E-4E0C-BA4C-6F726B84E78D}"/>
</file>

<file path=customXml/itemProps3.xml><?xml version="1.0" encoding="utf-8"?>
<ds:datastoreItem xmlns:ds="http://schemas.openxmlformats.org/officeDocument/2006/customXml" ds:itemID="{453EBCC6-9E4B-468C-83C9-4A39870A539A}"/>
</file>

<file path=docProps/app.xml><?xml version="1.0" encoding="utf-8"?>
<Properties xmlns="http://schemas.openxmlformats.org/officeDocument/2006/extended-properties" xmlns:vt="http://schemas.openxmlformats.org/officeDocument/2006/docPropsVTypes">
  <TotalTime>21198</TotalTime>
  <Words>2233</Words>
  <Application>Microsoft Office PowerPoint</Application>
  <PresentationFormat>On-screen Show (4:3)</PresentationFormat>
  <Paragraphs>447</Paragraphs>
  <Slides>40</Slides>
  <Notes>32</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40</vt:i4>
      </vt:variant>
    </vt:vector>
  </HeadingPairs>
  <TitlesOfParts>
    <vt:vector size="45" baseType="lpstr">
      <vt:lpstr>Arial</vt:lpstr>
      <vt:lpstr>Calibri</vt:lpstr>
      <vt:lpstr>Custom Design</vt:lpstr>
      <vt:lpstr>1_Custom Design</vt:lpstr>
      <vt:lpstr>Office Theme</vt:lpstr>
      <vt:lpstr>PowerPoint Presentation</vt:lpstr>
      <vt:lpstr>Ag Industry Outlook – Table of Contents</vt:lpstr>
      <vt:lpstr>Industry Outlook 2019</vt:lpstr>
      <vt:lpstr>CDN vs USD</vt:lpstr>
      <vt:lpstr>PowerPoint Presentation</vt:lpstr>
      <vt:lpstr>PowerPoint Presentation</vt:lpstr>
      <vt:lpstr>PowerPoint Presentation</vt:lpstr>
      <vt:lpstr>PowerPoint Presentation</vt:lpstr>
      <vt:lpstr>Industry Outlook 2019 </vt:lpstr>
      <vt:lpstr>Industry Outlook 2019</vt:lpstr>
      <vt:lpstr>Industry Outlook 2019 </vt:lpstr>
      <vt:lpstr>Industry Outlook 2019</vt:lpstr>
      <vt:lpstr>Industry Outlook 2019</vt:lpstr>
      <vt:lpstr>Industry Outlook 2019</vt:lpstr>
      <vt:lpstr>PowerPoint Presentation</vt:lpstr>
      <vt:lpstr>Seeded Acreage 2019F</vt:lpstr>
      <vt:lpstr>Industry Outlook 2019</vt:lpstr>
      <vt:lpstr>PowerPoint Presentation</vt:lpstr>
      <vt:lpstr>Industry Outlook 2019</vt:lpstr>
      <vt:lpstr>PowerPoint Presentation</vt:lpstr>
      <vt:lpstr>PowerPoint Presentation</vt:lpstr>
      <vt:lpstr>PowerPoint Presentation</vt:lpstr>
      <vt:lpstr>Industry Outlook 2019 </vt:lpstr>
      <vt:lpstr>Industry Outlook 2019</vt:lpstr>
      <vt:lpstr>Industry Outlook 2019</vt:lpstr>
      <vt:lpstr>Industry Outlook 2019</vt:lpstr>
      <vt:lpstr>Industry Outlook 2019</vt:lpstr>
      <vt:lpstr>Industry Outlook 2019</vt:lpstr>
      <vt:lpstr>Industry Outlook 2019</vt:lpstr>
      <vt:lpstr>Industry Outlook 2019</vt:lpstr>
      <vt:lpstr>Contacts</vt:lpstr>
      <vt:lpstr>Appendices – Our People</vt:lpstr>
      <vt:lpstr>Appendices – Our People</vt:lpstr>
      <vt:lpstr>Appendices – Our People</vt:lpstr>
      <vt:lpstr>Appendices – Our People</vt:lpstr>
      <vt:lpstr>Appendices – Our People</vt:lpstr>
      <vt:lpstr>Appendices – Our People</vt:lpstr>
      <vt:lpstr>Appendices – Our People</vt:lpstr>
      <vt:lpstr>Appendices – Special Situations</vt:lpstr>
      <vt:lpstr>Appendices – Special Situations</vt:lpstr>
    </vt:vector>
  </TitlesOfParts>
  <Company>Meyers Norris Penny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Mitchell</dc:creator>
  <cp:lastModifiedBy>Ishita Singla</cp:lastModifiedBy>
  <cp:revision>557</cp:revision>
  <cp:lastPrinted>2018-11-02T20:30:59Z</cp:lastPrinted>
  <dcterms:created xsi:type="dcterms:W3CDTF">2013-03-14T18:21:25Z</dcterms:created>
  <dcterms:modified xsi:type="dcterms:W3CDTF">2019-04-10T21:22:13Z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0x010100E212AAAA3616014B8C6455EA5EE22486</vt:lpwstr>
  </property>
</Properties>
</file>