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1" r:id="rId5"/>
    <p:sldMasterId id="2147483686" r:id="rId6"/>
  </p:sldMasterIdLst>
  <p:notesMasterIdLst>
    <p:notesMasterId r:id="rId43"/>
  </p:notesMasterIdLst>
  <p:sldIdLst>
    <p:sldId id="256" r:id="rId7"/>
    <p:sldId id="257" r:id="rId8"/>
    <p:sldId id="262" r:id="rId9"/>
    <p:sldId id="264" r:id="rId10"/>
    <p:sldId id="265" r:id="rId11"/>
    <p:sldId id="266" r:id="rId12"/>
    <p:sldId id="269" r:id="rId13"/>
    <p:sldId id="313" r:id="rId14"/>
    <p:sldId id="414" r:id="rId15"/>
    <p:sldId id="272" r:id="rId16"/>
    <p:sldId id="273" r:id="rId17"/>
    <p:sldId id="275" r:id="rId18"/>
    <p:sldId id="277" r:id="rId19"/>
    <p:sldId id="278" r:id="rId20"/>
    <p:sldId id="279" r:id="rId21"/>
    <p:sldId id="280" r:id="rId22"/>
    <p:sldId id="415" r:id="rId23"/>
    <p:sldId id="281" r:id="rId24"/>
    <p:sldId id="282" r:id="rId25"/>
    <p:sldId id="416" r:id="rId26"/>
    <p:sldId id="284" r:id="rId27"/>
    <p:sldId id="287" r:id="rId28"/>
    <p:sldId id="289" r:id="rId29"/>
    <p:sldId id="417" r:id="rId30"/>
    <p:sldId id="290" r:id="rId31"/>
    <p:sldId id="292" r:id="rId32"/>
    <p:sldId id="293" r:id="rId33"/>
    <p:sldId id="294" r:id="rId34"/>
    <p:sldId id="295" r:id="rId35"/>
    <p:sldId id="297" r:id="rId36"/>
    <p:sldId id="299" r:id="rId37"/>
    <p:sldId id="300" r:id="rId38"/>
    <p:sldId id="301" r:id="rId39"/>
    <p:sldId id="302" r:id="rId40"/>
    <p:sldId id="303" r:id="rId41"/>
    <p:sldId id="304" r:id="rId42"/>
  </p:sldIdLst>
  <p:sldSz cx="9144000" cy="6858000" type="screen4x3"/>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4A079-9DC2-4222-B4EB-224174D6F37A}" type="doc">
      <dgm:prSet loTypeId="urn:microsoft.com/office/officeart/2005/8/layout/default#1" loCatId="list" qsTypeId="urn:microsoft.com/office/officeart/2005/8/quickstyle/simple5" qsCatId="simple" csTypeId="urn:microsoft.com/office/officeart/2005/8/colors/accent1_2" csCatId="accent1" phldr="1"/>
      <dgm:spPr/>
      <dgm:t>
        <a:bodyPr/>
        <a:lstStyle/>
        <a:p>
          <a:endParaRPr lang="en-CA"/>
        </a:p>
      </dgm:t>
    </dgm:pt>
    <dgm:pt modelId="{B0986E6D-6D47-4D85-A03B-256A4F961438}">
      <dgm:prSet phldrT="[Text]" custT="1"/>
      <dgm:spPr/>
      <dgm:t>
        <a:bodyPr/>
        <a:lstStyle/>
        <a:p>
          <a:r>
            <a:rPr lang="en-CA" sz="1600" dirty="0">
              <a:solidFill>
                <a:srgbClr val="C2B9A6"/>
              </a:solidFill>
            </a:rPr>
            <a:t>Bachelors of Science in Agriculture (B. Sc.)</a:t>
          </a:r>
        </a:p>
      </dgm:t>
    </dgm:pt>
    <dgm:pt modelId="{944137D7-CB31-4D5D-AC72-4D9809C0F020}" type="parTrans" cxnId="{EBB0F898-B1A3-4C07-B917-B3CB7F46C5CC}">
      <dgm:prSet/>
      <dgm:spPr/>
      <dgm:t>
        <a:bodyPr/>
        <a:lstStyle/>
        <a:p>
          <a:endParaRPr lang="en-CA" sz="1600">
            <a:solidFill>
              <a:srgbClr val="2F1E0C"/>
            </a:solidFill>
          </a:endParaRPr>
        </a:p>
      </dgm:t>
    </dgm:pt>
    <dgm:pt modelId="{075D107D-4964-4FE4-B517-53A7E1ED1163}" type="sibTrans" cxnId="{EBB0F898-B1A3-4C07-B917-B3CB7F46C5CC}">
      <dgm:prSet/>
      <dgm:spPr/>
      <dgm:t>
        <a:bodyPr/>
        <a:lstStyle/>
        <a:p>
          <a:endParaRPr lang="en-CA" sz="1600">
            <a:solidFill>
              <a:srgbClr val="2F1E0C"/>
            </a:solidFill>
          </a:endParaRPr>
        </a:p>
      </dgm:t>
    </dgm:pt>
    <dgm:pt modelId="{1EEE4C71-0859-4012-A356-F51F0AA1CD46}">
      <dgm:prSet phldrT="[Text]" custT="1"/>
      <dgm:spPr/>
      <dgm:t>
        <a:bodyPr/>
        <a:lstStyle/>
        <a:p>
          <a:r>
            <a:rPr lang="en-CA" sz="1600" dirty="0">
              <a:solidFill>
                <a:srgbClr val="C2B9A6"/>
              </a:solidFill>
            </a:rPr>
            <a:t>Professional Agrologists (P. Ag)</a:t>
          </a:r>
        </a:p>
      </dgm:t>
    </dgm:pt>
    <dgm:pt modelId="{8E945384-33C2-4F21-BADD-4D5263716DC2}" type="parTrans" cxnId="{8C7EDE05-2421-47B1-B1AB-FD7E42140707}">
      <dgm:prSet/>
      <dgm:spPr/>
      <dgm:t>
        <a:bodyPr/>
        <a:lstStyle/>
        <a:p>
          <a:endParaRPr lang="en-CA" sz="1600">
            <a:solidFill>
              <a:srgbClr val="2F1E0C"/>
            </a:solidFill>
          </a:endParaRPr>
        </a:p>
      </dgm:t>
    </dgm:pt>
    <dgm:pt modelId="{8B2B162F-0A18-406B-B632-4A5DC935BD36}" type="sibTrans" cxnId="{8C7EDE05-2421-47B1-B1AB-FD7E42140707}">
      <dgm:prSet/>
      <dgm:spPr/>
      <dgm:t>
        <a:bodyPr/>
        <a:lstStyle/>
        <a:p>
          <a:endParaRPr lang="en-CA" sz="1600">
            <a:solidFill>
              <a:srgbClr val="2F1E0C"/>
            </a:solidFill>
          </a:endParaRPr>
        </a:p>
      </dgm:t>
    </dgm:pt>
    <dgm:pt modelId="{7A5ACBF4-5555-4A17-B594-5552A014DB68}">
      <dgm:prSet phldrT="[Text]" custT="1"/>
      <dgm:spPr/>
      <dgm:t>
        <a:bodyPr/>
        <a:lstStyle/>
        <a:p>
          <a:r>
            <a:rPr lang="en-CA" sz="1600" dirty="0">
              <a:solidFill>
                <a:srgbClr val="C2B9A6"/>
              </a:solidFill>
            </a:rPr>
            <a:t>Certified Agricultural Consultants (CAC)</a:t>
          </a:r>
        </a:p>
      </dgm:t>
    </dgm:pt>
    <dgm:pt modelId="{52AC1D24-DADC-4201-8137-C35B3EBA9A47}" type="parTrans" cxnId="{F68AACB8-C4E7-4314-BC95-8BDD872E3419}">
      <dgm:prSet/>
      <dgm:spPr/>
      <dgm:t>
        <a:bodyPr/>
        <a:lstStyle/>
        <a:p>
          <a:endParaRPr lang="en-CA" sz="1600">
            <a:solidFill>
              <a:srgbClr val="2F1E0C"/>
            </a:solidFill>
          </a:endParaRPr>
        </a:p>
      </dgm:t>
    </dgm:pt>
    <dgm:pt modelId="{0BF9F530-91F4-43AF-B44A-422E3C007328}" type="sibTrans" cxnId="{F68AACB8-C4E7-4314-BC95-8BDD872E3419}">
      <dgm:prSet/>
      <dgm:spPr/>
      <dgm:t>
        <a:bodyPr/>
        <a:lstStyle/>
        <a:p>
          <a:endParaRPr lang="en-CA" sz="1600">
            <a:solidFill>
              <a:srgbClr val="2F1E0C"/>
            </a:solidFill>
          </a:endParaRPr>
        </a:p>
      </dgm:t>
    </dgm:pt>
    <dgm:pt modelId="{870EAA53-62C4-4A57-B73C-7FF31DF40AE2}">
      <dgm:prSet phldrT="[Text]" custT="1"/>
      <dgm:spPr/>
      <dgm:t>
        <a:bodyPr/>
        <a:lstStyle/>
        <a:p>
          <a:r>
            <a:rPr lang="en-CA" sz="1600" dirty="0">
              <a:solidFill>
                <a:srgbClr val="C2B9A6"/>
              </a:solidFill>
            </a:rPr>
            <a:t>Former and current farm managers and producers</a:t>
          </a:r>
        </a:p>
      </dgm:t>
    </dgm:pt>
    <dgm:pt modelId="{300EDC09-07AE-4E7B-9DAC-50C972432F77}" type="parTrans" cxnId="{3CC1BBC9-A996-4619-8518-D4ADC4D3F7BF}">
      <dgm:prSet/>
      <dgm:spPr/>
      <dgm:t>
        <a:bodyPr/>
        <a:lstStyle/>
        <a:p>
          <a:endParaRPr lang="en-CA" sz="1600">
            <a:solidFill>
              <a:srgbClr val="2F1E0C"/>
            </a:solidFill>
          </a:endParaRPr>
        </a:p>
      </dgm:t>
    </dgm:pt>
    <dgm:pt modelId="{B08E9551-116C-4B14-9EF7-83835EDB6B67}" type="sibTrans" cxnId="{3CC1BBC9-A996-4619-8518-D4ADC4D3F7BF}">
      <dgm:prSet/>
      <dgm:spPr/>
      <dgm:t>
        <a:bodyPr/>
        <a:lstStyle/>
        <a:p>
          <a:endParaRPr lang="en-CA" sz="1600">
            <a:solidFill>
              <a:srgbClr val="2F1E0C"/>
            </a:solidFill>
          </a:endParaRPr>
        </a:p>
      </dgm:t>
    </dgm:pt>
    <dgm:pt modelId="{864FB2D4-20AB-487A-B00C-0C3D5AAF00CF}" type="pres">
      <dgm:prSet presAssocID="{5C74A079-9DC2-4222-B4EB-224174D6F37A}" presName="diagram" presStyleCnt="0">
        <dgm:presLayoutVars>
          <dgm:dir/>
          <dgm:resizeHandles val="exact"/>
        </dgm:presLayoutVars>
      </dgm:prSet>
      <dgm:spPr/>
    </dgm:pt>
    <dgm:pt modelId="{94E71699-420B-4D3C-A0BE-26089424C843}" type="pres">
      <dgm:prSet presAssocID="{B0986E6D-6D47-4D85-A03B-256A4F961438}" presName="node" presStyleLbl="node1" presStyleIdx="0" presStyleCnt="4">
        <dgm:presLayoutVars>
          <dgm:bulletEnabled val="1"/>
        </dgm:presLayoutVars>
      </dgm:prSet>
      <dgm:spPr/>
    </dgm:pt>
    <dgm:pt modelId="{11F28690-D6D1-4777-9D24-278D7A82A8D3}" type="pres">
      <dgm:prSet presAssocID="{075D107D-4964-4FE4-B517-53A7E1ED1163}" presName="sibTrans" presStyleCnt="0"/>
      <dgm:spPr/>
    </dgm:pt>
    <dgm:pt modelId="{B87100A3-63F0-4C06-BB7D-D3EFE50DB64C}" type="pres">
      <dgm:prSet presAssocID="{1EEE4C71-0859-4012-A356-F51F0AA1CD46}" presName="node" presStyleLbl="node1" presStyleIdx="1" presStyleCnt="4">
        <dgm:presLayoutVars>
          <dgm:bulletEnabled val="1"/>
        </dgm:presLayoutVars>
      </dgm:prSet>
      <dgm:spPr/>
    </dgm:pt>
    <dgm:pt modelId="{FF0E8C9B-C3D8-4FF5-851D-5D2487C044F8}" type="pres">
      <dgm:prSet presAssocID="{8B2B162F-0A18-406B-B632-4A5DC935BD36}" presName="sibTrans" presStyleCnt="0"/>
      <dgm:spPr/>
    </dgm:pt>
    <dgm:pt modelId="{FBA221E0-A1FC-44D6-BDC9-39041E3B30E4}" type="pres">
      <dgm:prSet presAssocID="{7A5ACBF4-5555-4A17-B594-5552A014DB68}" presName="node" presStyleLbl="node1" presStyleIdx="2" presStyleCnt="4">
        <dgm:presLayoutVars>
          <dgm:bulletEnabled val="1"/>
        </dgm:presLayoutVars>
      </dgm:prSet>
      <dgm:spPr/>
    </dgm:pt>
    <dgm:pt modelId="{DD542DD7-A673-4F58-AFF8-64B05EFA6401}" type="pres">
      <dgm:prSet presAssocID="{0BF9F530-91F4-43AF-B44A-422E3C007328}" presName="sibTrans" presStyleCnt="0"/>
      <dgm:spPr/>
    </dgm:pt>
    <dgm:pt modelId="{B09E539C-6646-47EE-8C62-1CD124CA4971}" type="pres">
      <dgm:prSet presAssocID="{870EAA53-62C4-4A57-B73C-7FF31DF40AE2}" presName="node" presStyleLbl="node1" presStyleIdx="3" presStyleCnt="4">
        <dgm:presLayoutVars>
          <dgm:bulletEnabled val="1"/>
        </dgm:presLayoutVars>
      </dgm:prSet>
      <dgm:spPr/>
    </dgm:pt>
  </dgm:ptLst>
  <dgm:cxnLst>
    <dgm:cxn modelId="{8C7EDE05-2421-47B1-B1AB-FD7E42140707}" srcId="{5C74A079-9DC2-4222-B4EB-224174D6F37A}" destId="{1EEE4C71-0859-4012-A356-F51F0AA1CD46}" srcOrd="1" destOrd="0" parTransId="{8E945384-33C2-4F21-BADD-4D5263716DC2}" sibTransId="{8B2B162F-0A18-406B-B632-4A5DC935BD36}"/>
    <dgm:cxn modelId="{5800F427-0EEF-4126-BCF8-8B429D8EC930}" type="presOf" srcId="{B0986E6D-6D47-4D85-A03B-256A4F961438}" destId="{94E71699-420B-4D3C-A0BE-26089424C843}" srcOrd="0" destOrd="0" presId="urn:microsoft.com/office/officeart/2005/8/layout/default#1"/>
    <dgm:cxn modelId="{EBB0F898-B1A3-4C07-B917-B3CB7F46C5CC}" srcId="{5C74A079-9DC2-4222-B4EB-224174D6F37A}" destId="{B0986E6D-6D47-4D85-A03B-256A4F961438}" srcOrd="0" destOrd="0" parTransId="{944137D7-CB31-4D5D-AC72-4D9809C0F020}" sibTransId="{075D107D-4964-4FE4-B517-53A7E1ED1163}"/>
    <dgm:cxn modelId="{52FED59C-A658-4267-8E28-929AAF47521C}" type="presOf" srcId="{1EEE4C71-0859-4012-A356-F51F0AA1CD46}" destId="{B87100A3-63F0-4C06-BB7D-D3EFE50DB64C}" srcOrd="0" destOrd="0" presId="urn:microsoft.com/office/officeart/2005/8/layout/default#1"/>
    <dgm:cxn modelId="{36A0AE9E-AFF2-4D5E-BAC9-02B3B40BFE7D}" type="presOf" srcId="{870EAA53-62C4-4A57-B73C-7FF31DF40AE2}" destId="{B09E539C-6646-47EE-8C62-1CD124CA4971}" srcOrd="0" destOrd="0" presId="urn:microsoft.com/office/officeart/2005/8/layout/default#1"/>
    <dgm:cxn modelId="{ABBE15B7-AD33-49A4-B74D-AF7196EFDDEF}" type="presOf" srcId="{5C74A079-9DC2-4222-B4EB-224174D6F37A}" destId="{864FB2D4-20AB-487A-B00C-0C3D5AAF00CF}" srcOrd="0" destOrd="0" presId="urn:microsoft.com/office/officeart/2005/8/layout/default#1"/>
    <dgm:cxn modelId="{F68AACB8-C4E7-4314-BC95-8BDD872E3419}" srcId="{5C74A079-9DC2-4222-B4EB-224174D6F37A}" destId="{7A5ACBF4-5555-4A17-B594-5552A014DB68}" srcOrd="2" destOrd="0" parTransId="{52AC1D24-DADC-4201-8137-C35B3EBA9A47}" sibTransId="{0BF9F530-91F4-43AF-B44A-422E3C007328}"/>
    <dgm:cxn modelId="{8C87EAC2-B53D-49FF-BA41-2DEC8C355DBA}" type="presOf" srcId="{7A5ACBF4-5555-4A17-B594-5552A014DB68}" destId="{FBA221E0-A1FC-44D6-BDC9-39041E3B30E4}" srcOrd="0" destOrd="0" presId="urn:microsoft.com/office/officeart/2005/8/layout/default#1"/>
    <dgm:cxn modelId="{3CC1BBC9-A996-4619-8518-D4ADC4D3F7BF}" srcId="{5C74A079-9DC2-4222-B4EB-224174D6F37A}" destId="{870EAA53-62C4-4A57-B73C-7FF31DF40AE2}" srcOrd="3" destOrd="0" parTransId="{300EDC09-07AE-4E7B-9DAC-50C972432F77}" sibTransId="{B08E9551-116C-4B14-9EF7-83835EDB6B67}"/>
    <dgm:cxn modelId="{C28FA8A5-6236-454B-946A-412BA8C7C7E2}" type="presParOf" srcId="{864FB2D4-20AB-487A-B00C-0C3D5AAF00CF}" destId="{94E71699-420B-4D3C-A0BE-26089424C843}" srcOrd="0" destOrd="0" presId="urn:microsoft.com/office/officeart/2005/8/layout/default#1"/>
    <dgm:cxn modelId="{2C56F7E6-B7AE-4899-BA8B-190E588FC581}" type="presParOf" srcId="{864FB2D4-20AB-487A-B00C-0C3D5AAF00CF}" destId="{11F28690-D6D1-4777-9D24-278D7A82A8D3}" srcOrd="1" destOrd="0" presId="urn:microsoft.com/office/officeart/2005/8/layout/default#1"/>
    <dgm:cxn modelId="{F8A3E583-E1CF-485C-BD73-1EED4E0BC072}" type="presParOf" srcId="{864FB2D4-20AB-487A-B00C-0C3D5AAF00CF}" destId="{B87100A3-63F0-4C06-BB7D-D3EFE50DB64C}" srcOrd="2" destOrd="0" presId="urn:microsoft.com/office/officeart/2005/8/layout/default#1"/>
    <dgm:cxn modelId="{5C129318-36B2-4121-83C0-2F9C6FB8ADDA}" type="presParOf" srcId="{864FB2D4-20AB-487A-B00C-0C3D5AAF00CF}" destId="{FF0E8C9B-C3D8-4FF5-851D-5D2487C044F8}" srcOrd="3" destOrd="0" presId="urn:microsoft.com/office/officeart/2005/8/layout/default#1"/>
    <dgm:cxn modelId="{7782538E-4E9B-4810-994C-0DC307AC5639}" type="presParOf" srcId="{864FB2D4-20AB-487A-B00C-0C3D5AAF00CF}" destId="{FBA221E0-A1FC-44D6-BDC9-39041E3B30E4}" srcOrd="4" destOrd="0" presId="urn:microsoft.com/office/officeart/2005/8/layout/default#1"/>
    <dgm:cxn modelId="{85B1A887-8B4C-4B32-BECD-182B1D207A4E}" type="presParOf" srcId="{864FB2D4-20AB-487A-B00C-0C3D5AAF00CF}" destId="{DD542DD7-A673-4F58-AFF8-64B05EFA6401}" srcOrd="5" destOrd="0" presId="urn:microsoft.com/office/officeart/2005/8/layout/default#1"/>
    <dgm:cxn modelId="{3A8128B7-5D7E-45CD-B0FB-9F8621C9DB12}" type="presParOf" srcId="{864FB2D4-20AB-487A-B00C-0C3D5AAF00CF}" destId="{B09E539C-6646-47EE-8C62-1CD124CA4971}" srcOrd="6" destOrd="0" presId="urn:microsoft.com/office/officeart/2005/8/layout/default#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71699-420B-4D3C-A0BE-26089424C843}">
      <dsp:nvSpPr>
        <dsp:cNvPr id="0" name=""/>
        <dsp:cNvSpPr/>
      </dsp:nvSpPr>
      <dsp:spPr>
        <a:xfrm>
          <a:off x="439" y="272"/>
          <a:ext cx="1714081" cy="102844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C2B9A6"/>
              </a:solidFill>
            </a:rPr>
            <a:t>Bachelors of Science in Agriculture (B. Sc.)</a:t>
          </a:r>
        </a:p>
      </dsp:txBody>
      <dsp:txXfrm>
        <a:off x="439" y="272"/>
        <a:ext cx="1714081" cy="1028448"/>
      </dsp:txXfrm>
    </dsp:sp>
    <dsp:sp modelId="{B87100A3-63F0-4C06-BB7D-D3EFE50DB64C}">
      <dsp:nvSpPr>
        <dsp:cNvPr id="0" name=""/>
        <dsp:cNvSpPr/>
      </dsp:nvSpPr>
      <dsp:spPr>
        <a:xfrm>
          <a:off x="1885929" y="272"/>
          <a:ext cx="1714081" cy="102844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C2B9A6"/>
              </a:solidFill>
            </a:rPr>
            <a:t>Professional Agrologists (P. Ag)</a:t>
          </a:r>
        </a:p>
      </dsp:txBody>
      <dsp:txXfrm>
        <a:off x="1885929" y="272"/>
        <a:ext cx="1714081" cy="1028448"/>
      </dsp:txXfrm>
    </dsp:sp>
    <dsp:sp modelId="{FBA221E0-A1FC-44D6-BDC9-39041E3B30E4}">
      <dsp:nvSpPr>
        <dsp:cNvPr id="0" name=""/>
        <dsp:cNvSpPr/>
      </dsp:nvSpPr>
      <dsp:spPr>
        <a:xfrm>
          <a:off x="439" y="1200129"/>
          <a:ext cx="1714081" cy="102844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C2B9A6"/>
              </a:solidFill>
            </a:rPr>
            <a:t>Certified Agricultural Consultants (CAC)</a:t>
          </a:r>
        </a:p>
      </dsp:txBody>
      <dsp:txXfrm>
        <a:off x="439" y="1200129"/>
        <a:ext cx="1714081" cy="1028448"/>
      </dsp:txXfrm>
    </dsp:sp>
    <dsp:sp modelId="{B09E539C-6646-47EE-8C62-1CD124CA4971}">
      <dsp:nvSpPr>
        <dsp:cNvPr id="0" name=""/>
        <dsp:cNvSpPr/>
      </dsp:nvSpPr>
      <dsp:spPr>
        <a:xfrm>
          <a:off x="1885929" y="1200129"/>
          <a:ext cx="1714081" cy="102844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rgbClr val="C2B9A6"/>
              </a:solidFill>
            </a:rPr>
            <a:t>Former and current farm managers and producers</a:t>
          </a:r>
        </a:p>
      </dsp:txBody>
      <dsp:txXfrm>
        <a:off x="1885929" y="1200129"/>
        <a:ext cx="1714081" cy="1028448"/>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227376-9023-40C7-B7BA-BA5F2967F315}" type="datetimeFigureOut">
              <a:rPr lang="en-US" smtClean="0"/>
              <a:pPr/>
              <a:t>4/21/2020</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2B22EE-4315-4EEA-903A-2515887FC8BB}" type="slidenum">
              <a:rPr lang="en-CA" smtClean="0"/>
              <a:pPr/>
              <a:t>‹#›</a:t>
            </a:fld>
            <a:endParaRPr lang="en-CA" dirty="0"/>
          </a:p>
        </p:txBody>
      </p:sp>
    </p:spTree>
    <p:extLst>
      <p:ext uri="{BB962C8B-B14F-4D97-AF65-F5344CB8AC3E}">
        <p14:creationId xmlns:p14="http://schemas.microsoft.com/office/powerpoint/2010/main" val="2489636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29</a:t>
            </a:fld>
            <a:endParaRPr lang="en-CA" dirty="0"/>
          </a:p>
        </p:txBody>
      </p:sp>
    </p:spTree>
    <p:extLst>
      <p:ext uri="{BB962C8B-B14F-4D97-AF65-F5344CB8AC3E}">
        <p14:creationId xmlns:p14="http://schemas.microsoft.com/office/powerpoint/2010/main" val="3277045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30</a:t>
            </a:fld>
            <a:endParaRPr lang="en-CA" dirty="0"/>
          </a:p>
        </p:txBody>
      </p:sp>
    </p:spTree>
    <p:extLst>
      <p:ext uri="{BB962C8B-B14F-4D97-AF65-F5344CB8AC3E}">
        <p14:creationId xmlns:p14="http://schemas.microsoft.com/office/powerpoint/2010/main" val="3277045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31</a:t>
            </a:fld>
            <a:endParaRPr lang="en-CA" dirty="0"/>
          </a:p>
        </p:txBody>
      </p:sp>
    </p:spTree>
    <p:extLst>
      <p:ext uri="{BB962C8B-B14F-4D97-AF65-F5344CB8AC3E}">
        <p14:creationId xmlns:p14="http://schemas.microsoft.com/office/powerpoint/2010/main" val="3818162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32</a:t>
            </a:fld>
            <a:endParaRPr lang="en-CA" dirty="0"/>
          </a:p>
        </p:txBody>
      </p:sp>
    </p:spTree>
    <p:extLst>
      <p:ext uri="{BB962C8B-B14F-4D97-AF65-F5344CB8AC3E}">
        <p14:creationId xmlns:p14="http://schemas.microsoft.com/office/powerpoint/2010/main" val="417311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33</a:t>
            </a:fld>
            <a:endParaRPr lang="en-CA" dirty="0"/>
          </a:p>
        </p:txBody>
      </p:sp>
    </p:spTree>
    <p:extLst>
      <p:ext uri="{BB962C8B-B14F-4D97-AF65-F5344CB8AC3E}">
        <p14:creationId xmlns:p14="http://schemas.microsoft.com/office/powerpoint/2010/main" val="129811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34</a:t>
            </a:fld>
            <a:endParaRPr lang="en-CA" dirty="0"/>
          </a:p>
        </p:txBody>
      </p:sp>
    </p:spTree>
    <p:extLst>
      <p:ext uri="{BB962C8B-B14F-4D97-AF65-F5344CB8AC3E}">
        <p14:creationId xmlns:p14="http://schemas.microsoft.com/office/powerpoint/2010/main" val="2668301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35</a:t>
            </a:fld>
            <a:endParaRPr lang="en-CA" dirty="0"/>
          </a:p>
        </p:txBody>
      </p:sp>
    </p:spTree>
    <p:extLst>
      <p:ext uri="{BB962C8B-B14F-4D97-AF65-F5344CB8AC3E}">
        <p14:creationId xmlns:p14="http://schemas.microsoft.com/office/powerpoint/2010/main" val="345748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353595F-9734-4499-AA15-BB84A8A0E50C}" type="slidenum">
              <a:rPr lang="en-CA" smtClean="0"/>
              <a:pPr/>
              <a:t>36</a:t>
            </a:fld>
            <a:endParaRPr lang="en-CA" dirty="0"/>
          </a:p>
        </p:txBody>
      </p:sp>
    </p:spTree>
    <p:extLst>
      <p:ext uri="{BB962C8B-B14F-4D97-AF65-F5344CB8AC3E}">
        <p14:creationId xmlns:p14="http://schemas.microsoft.com/office/powerpoint/2010/main" val="2900080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8.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41.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OJP0000032.JPG"/>
          <p:cNvPicPr>
            <a:picLocks/>
          </p:cNvPicPr>
          <p:nvPr userDrawn="1"/>
        </p:nvPicPr>
        <p:blipFill>
          <a:blip r:embed="rId2" cstate="print"/>
          <a:stretch>
            <a:fillRect/>
          </a:stretch>
        </p:blipFill>
        <p:spPr>
          <a:xfrm>
            <a:off x="369851" y="3972217"/>
            <a:ext cx="1609861" cy="1207395"/>
          </a:xfrm>
          <a:prstGeom prst="rect">
            <a:avLst/>
          </a:prstGeom>
        </p:spPr>
      </p:pic>
      <p:pic>
        <p:nvPicPr>
          <p:cNvPr id="4" name="Picture 3" descr="two guys shaking hands_sm.jpg"/>
          <p:cNvPicPr>
            <a:picLocks noChangeAspect="1"/>
          </p:cNvPicPr>
          <p:nvPr userDrawn="1"/>
        </p:nvPicPr>
        <p:blipFill>
          <a:blip r:embed="rId3" cstate="print"/>
          <a:stretch>
            <a:fillRect/>
          </a:stretch>
        </p:blipFill>
        <p:spPr>
          <a:xfrm>
            <a:off x="369851" y="1381992"/>
            <a:ext cx="1609200" cy="2453050"/>
          </a:xfrm>
          <a:prstGeom prst="rect">
            <a:avLst/>
          </a:prstGeom>
        </p:spPr>
      </p:pic>
      <p:pic>
        <p:nvPicPr>
          <p:cNvPr id="5" name="Picture 4" descr="c1227-043.jpg"/>
          <p:cNvPicPr>
            <a:picLocks noChangeAspect="1"/>
          </p:cNvPicPr>
          <p:nvPr userDrawn="1"/>
        </p:nvPicPr>
        <p:blipFill>
          <a:blip r:embed="rId4" cstate="print"/>
          <a:stretch>
            <a:fillRect/>
          </a:stretch>
        </p:blipFill>
        <p:spPr>
          <a:xfrm>
            <a:off x="381000" y="163834"/>
            <a:ext cx="1598237" cy="1091514"/>
          </a:xfrm>
          <a:prstGeom prst="rect">
            <a:avLst/>
          </a:prstGeom>
        </p:spPr>
      </p:pic>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5"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6"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5" y="3962400"/>
            <a:ext cx="1597976" cy="1201145"/>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87347"/>
            <a:ext cx="1600872" cy="2422653"/>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2" y="154156"/>
            <a:ext cx="1592954" cy="108586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ch Consulting">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5" y="3962400"/>
            <a:ext cx="1597975" cy="1201145"/>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87347"/>
            <a:ext cx="1600872" cy="2422652"/>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2" y="154156"/>
            <a:ext cx="1592954" cy="108586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ch Consulting">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9" name="Picture 8" descr="OJP0000032.JPG"/>
          <p:cNvPicPr>
            <a:picLocks/>
          </p:cNvPicPr>
          <p:nvPr userDrawn="1"/>
        </p:nvPicPr>
        <p:blipFill>
          <a:blip r:embed="rId2" cstate="print"/>
          <a:stretch>
            <a:fillRect/>
          </a:stretch>
        </p:blipFill>
        <p:spPr>
          <a:xfrm>
            <a:off x="370219" y="3972217"/>
            <a:ext cx="1597664" cy="1207395"/>
          </a:xfrm>
          <a:prstGeom prst="rect">
            <a:avLst/>
          </a:prstGeom>
        </p:spPr>
      </p:pic>
      <p:pic>
        <p:nvPicPr>
          <p:cNvPr id="10" name="Picture 9" descr="two guys shaking hands_sm.jpg"/>
          <p:cNvPicPr>
            <a:picLocks noChangeAspect="1"/>
          </p:cNvPicPr>
          <p:nvPr userDrawn="1"/>
        </p:nvPicPr>
        <p:blipFill>
          <a:blip r:embed="rId3" cstate="print"/>
          <a:srcRect l="4559" t="15616" r="11930"/>
          <a:stretch>
            <a:fillRect/>
          </a:stretch>
        </p:blipFill>
        <p:spPr>
          <a:xfrm>
            <a:off x="381000" y="1382233"/>
            <a:ext cx="1598400" cy="2459333"/>
          </a:xfrm>
          <a:prstGeom prst="rect">
            <a:avLst/>
          </a:prstGeom>
        </p:spPr>
      </p:pic>
      <p:pic>
        <p:nvPicPr>
          <p:cNvPr id="18" name="Picture 17" descr="c1227-043.jpg"/>
          <p:cNvPicPr>
            <a:picLocks noChangeAspect="1"/>
          </p:cNvPicPr>
          <p:nvPr userDrawn="1"/>
        </p:nvPicPr>
        <p:blipFill>
          <a:blip r:embed="rId4" cstate="print"/>
          <a:stretch>
            <a:fillRect/>
          </a:stretch>
        </p:blipFill>
        <p:spPr>
          <a:xfrm>
            <a:off x="382050" y="177545"/>
            <a:ext cx="1596297" cy="1064198"/>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estry">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9" name="Picture 8" descr="OJP0000032.JPG"/>
          <p:cNvPicPr>
            <a:picLocks/>
          </p:cNvPicPr>
          <p:nvPr userDrawn="1"/>
        </p:nvPicPr>
        <p:blipFill>
          <a:blip r:embed="rId2" cstate="print"/>
          <a:stretch>
            <a:fillRect/>
          </a:stretch>
        </p:blipFill>
        <p:spPr>
          <a:xfrm>
            <a:off x="370219" y="3975459"/>
            <a:ext cx="1597664" cy="1200910"/>
          </a:xfrm>
          <a:prstGeom prst="rect">
            <a:avLst/>
          </a:prstGeom>
        </p:spPr>
      </p:pic>
      <p:pic>
        <p:nvPicPr>
          <p:cNvPr id="10" name="Picture 9" descr="two guys shaking hands_sm.jpg"/>
          <p:cNvPicPr>
            <a:picLocks noChangeAspect="1"/>
          </p:cNvPicPr>
          <p:nvPr userDrawn="1"/>
        </p:nvPicPr>
        <p:blipFill>
          <a:blip r:embed="rId3" cstate="print"/>
          <a:stretch>
            <a:fillRect/>
          </a:stretch>
        </p:blipFill>
        <p:spPr>
          <a:xfrm>
            <a:off x="381000" y="1402443"/>
            <a:ext cx="1598400" cy="2418912"/>
          </a:xfrm>
          <a:prstGeom prst="rect">
            <a:avLst/>
          </a:prstGeom>
        </p:spPr>
      </p:pic>
      <p:pic>
        <p:nvPicPr>
          <p:cNvPr id="18" name="Picture 17" descr="c1227-043.jpg"/>
          <p:cNvPicPr>
            <a:picLocks noChangeAspect="1"/>
          </p:cNvPicPr>
          <p:nvPr userDrawn="1"/>
        </p:nvPicPr>
        <p:blipFill>
          <a:blip r:embed="rId4" cstate="print"/>
          <a:stretch>
            <a:fillRect/>
          </a:stretch>
        </p:blipFill>
        <p:spPr>
          <a:xfrm>
            <a:off x="399613" y="177545"/>
            <a:ext cx="1561170" cy="1064198"/>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Mining">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9" name="Picture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370219" y="3983779"/>
            <a:ext cx="1597664" cy="1192590"/>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8392" t="935" r="18320" b="2605"/>
          <a:stretch/>
        </p:blipFill>
        <p:spPr>
          <a:xfrm>
            <a:off x="399612" y="1402443"/>
            <a:ext cx="1561171" cy="2418912"/>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9613" y="154156"/>
            <a:ext cx="1561170" cy="1085863"/>
          </a:xfrm>
          <a:prstGeom prst="rect">
            <a:avLst/>
          </a:prstGeom>
        </p:spPr>
      </p:pic>
    </p:spTree>
    <p:extLst>
      <p:ext uri="{BB962C8B-B14F-4D97-AF65-F5344CB8AC3E}">
        <p14:creationId xmlns:p14="http://schemas.microsoft.com/office/powerpoint/2010/main" val="3805751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6553200" cy="731838"/>
          </a:xfrm>
          <a:prstGeom prst="rect">
            <a:avLst/>
          </a:prstGeom>
        </p:spPr>
        <p:txBody>
          <a:bodyPr/>
          <a:lstStyle/>
          <a:p>
            <a:r>
              <a:rPr lang="en-US" dirty="0"/>
              <a:t>Click to edit Master title style</a:t>
            </a:r>
            <a:endParaRPr lang="en-CA"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457200" y="1242978"/>
            <a:ext cx="590552" cy="4319622"/>
          </a:xfrm>
          <a:prstGeom prst="rect">
            <a:avLst/>
          </a:prstGeom>
          <a:solidFill>
            <a:srgbClr val="D3C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userDrawn="1"/>
        </p:nvSpPr>
        <p:spPr>
          <a:xfrm>
            <a:off x="742952" y="1524000"/>
            <a:ext cx="7848600" cy="3805270"/>
          </a:xfrm>
          <a:prstGeom prst="rect">
            <a:avLst/>
          </a:prstGeom>
          <a:solidFill>
            <a:srgbClr val="ECE7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userDrawn="1"/>
        </p:nvSpPr>
        <p:spPr>
          <a:xfrm rot="5400000">
            <a:off x="3981452" y="-1485900"/>
            <a:ext cx="685800" cy="71628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Content Placeholder 2"/>
          <p:cNvSpPr>
            <a:spLocks noGrp="1"/>
          </p:cNvSpPr>
          <p:nvPr>
            <p:ph idx="1"/>
          </p:nvPr>
        </p:nvSpPr>
        <p:spPr>
          <a:xfrm>
            <a:off x="1208922" y="2604309"/>
            <a:ext cx="7077830" cy="24439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1208922" y="1842308"/>
            <a:ext cx="6553200" cy="596092"/>
          </a:xfrm>
          <a:prstGeom prst="rect">
            <a:avLst/>
          </a:prstGeom>
        </p:spPr>
        <p:txBody>
          <a:bodyPr/>
          <a:lstStyle>
            <a:lvl1pPr>
              <a:defRPr>
                <a:solidFill>
                  <a:schemeClr val="bg1"/>
                </a:solidFill>
              </a:defRPr>
            </a:lvl1pPr>
          </a:lstStyle>
          <a:p>
            <a:r>
              <a:rPr lang="en-US" dirty="0"/>
              <a:t>Click to edit Master title style</a:t>
            </a:r>
            <a:endParaRPr lang="en-CA"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28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itle 1"/>
          <p:cNvSpPr>
            <a:spLocks noGrp="1"/>
          </p:cNvSpPr>
          <p:nvPr>
            <p:ph type="title"/>
          </p:nvPr>
        </p:nvSpPr>
        <p:spPr>
          <a:xfrm>
            <a:off x="457200" y="685800"/>
            <a:ext cx="6553200" cy="731838"/>
          </a:xfrm>
          <a:prstGeom prst="rect">
            <a:avLst/>
          </a:prstGeom>
        </p:spPr>
        <p:txBody>
          <a:bodyPr/>
          <a:lstStyle/>
          <a:p>
            <a:r>
              <a:rPr lang="en-US" dirty="0"/>
              <a:t>Click to edit Master title style</a:t>
            </a:r>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noChangeAspect="1"/>
          </p:cNvPicPr>
          <p:nvPr userDrawn="1"/>
        </p:nvPicPr>
        <p:blipFill>
          <a:blip r:embed="rId2" cstate="print"/>
          <a:stretch>
            <a:fillRect/>
          </a:stretch>
        </p:blipFill>
        <p:spPr>
          <a:xfrm>
            <a:off x="381000" y="3962400"/>
            <a:ext cx="1602694" cy="1203683"/>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600200"/>
            <a:ext cx="1602694" cy="2244436"/>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1000" y="152400"/>
            <a:ext cx="1600200" cy="1333500"/>
          </a:xfrm>
          <a:prstGeom prst="rect">
            <a:avLst/>
          </a:prstGeom>
        </p:spPr>
      </p:pic>
      <p:sp>
        <p:nvSpPr>
          <p:cNvPr id="18"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9"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685800"/>
            <a:ext cx="6553200" cy="731838"/>
          </a:xfrm>
          <a:prstGeom prst="rect">
            <a:avLst/>
          </a:prstGeom>
        </p:spPr>
        <p:txBody>
          <a:bodyPr/>
          <a:lstStyle/>
          <a:p>
            <a:r>
              <a:rPr lang="en-US" dirty="0"/>
              <a:t>Click to edit Master title style</a:t>
            </a:r>
            <a:endParaRPr lang="en-CA"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1583740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6553200" cy="731838"/>
          </a:xfrm>
          <a:prstGeom prst="rect">
            <a:avLst/>
          </a:prstGeom>
        </p:spPr>
        <p:txBody>
          <a:bodyPr/>
          <a:lstStyle/>
          <a:p>
            <a:r>
              <a:rPr lang="en-US" dirty="0"/>
              <a:t>Click to edit Master title style</a:t>
            </a:r>
            <a:endParaRPr lang="en-CA" dirty="0"/>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73485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p:cNvSpPr/>
          <p:nvPr userDrawn="1"/>
        </p:nvSpPr>
        <p:spPr>
          <a:xfrm>
            <a:off x="457201" y="1242978"/>
            <a:ext cx="590552" cy="4319622"/>
          </a:xfrm>
          <a:prstGeom prst="rect">
            <a:avLst/>
          </a:prstGeom>
          <a:solidFill>
            <a:srgbClr val="D3C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5" name="Rectangle 4"/>
          <p:cNvSpPr/>
          <p:nvPr userDrawn="1"/>
        </p:nvSpPr>
        <p:spPr>
          <a:xfrm>
            <a:off x="742952" y="1524000"/>
            <a:ext cx="7848600" cy="3805270"/>
          </a:xfrm>
          <a:prstGeom prst="rect">
            <a:avLst/>
          </a:prstGeom>
          <a:solidFill>
            <a:srgbClr val="ECE7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6" name="Rectangle 5"/>
          <p:cNvSpPr/>
          <p:nvPr userDrawn="1"/>
        </p:nvSpPr>
        <p:spPr>
          <a:xfrm rot="5400000">
            <a:off x="3981452" y="-1485900"/>
            <a:ext cx="685800" cy="71628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3" name="Content Placeholder 2"/>
          <p:cNvSpPr>
            <a:spLocks noGrp="1"/>
          </p:cNvSpPr>
          <p:nvPr>
            <p:ph idx="1"/>
          </p:nvPr>
        </p:nvSpPr>
        <p:spPr>
          <a:xfrm>
            <a:off x="1208923" y="2604310"/>
            <a:ext cx="7077830" cy="24439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1208922" y="1842308"/>
            <a:ext cx="6553200" cy="596092"/>
          </a:xfrm>
          <a:prstGeom prst="rect">
            <a:avLst/>
          </a:prstGeom>
        </p:spPr>
        <p:txBody>
          <a:bodyPr/>
          <a:lstStyle>
            <a:lvl1pPr>
              <a:defRPr>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2003366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21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5777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itle 1"/>
          <p:cNvSpPr>
            <a:spLocks noGrp="1"/>
          </p:cNvSpPr>
          <p:nvPr>
            <p:ph type="title"/>
          </p:nvPr>
        </p:nvSpPr>
        <p:spPr>
          <a:xfrm>
            <a:off x="457200" y="685800"/>
            <a:ext cx="6553200" cy="731838"/>
          </a:xfrm>
          <a:prstGeom prst="rect">
            <a:avLst/>
          </a:prstGeom>
        </p:spPr>
        <p:txBody>
          <a:bodyPr/>
          <a:lstStyle/>
          <a:p>
            <a:r>
              <a:rPr lang="en-US" dirty="0"/>
              <a:t>Click to edit Master title style</a:t>
            </a:r>
            <a:endParaRPr lang="en-CA" dirty="0"/>
          </a:p>
        </p:txBody>
      </p:sp>
    </p:spTree>
    <p:extLst>
      <p:ext uri="{BB962C8B-B14F-4D97-AF65-F5344CB8AC3E}">
        <p14:creationId xmlns:p14="http://schemas.microsoft.com/office/powerpoint/2010/main" val="1551092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685800"/>
            <a:ext cx="6553200" cy="731838"/>
          </a:xfrm>
          <a:prstGeom prst="rect">
            <a:avLst/>
          </a:prstGeom>
        </p:spPr>
        <p:txBody>
          <a:bodyPr/>
          <a:lstStyle/>
          <a:p>
            <a:r>
              <a:rPr lang="en-US" dirty="0"/>
              <a:t>Click to edit Master title style</a:t>
            </a:r>
            <a:endParaRPr lang="en-CA" dirty="0"/>
          </a:p>
        </p:txBody>
      </p:sp>
    </p:spTree>
    <p:extLst>
      <p:ext uri="{BB962C8B-B14F-4D97-AF65-F5344CB8AC3E}">
        <p14:creationId xmlns:p14="http://schemas.microsoft.com/office/powerpoint/2010/main" val="588849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430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1780" y="3980022"/>
            <a:ext cx="1600200" cy="1201578"/>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524000"/>
            <a:ext cx="1601447" cy="2285449"/>
          </a:xfrm>
          <a:prstGeom prst="rect">
            <a:avLst/>
          </a:prstGeom>
        </p:spPr>
      </p:pic>
      <p:pic>
        <p:nvPicPr>
          <p:cNvPr id="17" name="Picture 16" descr="c1227-043.jpg"/>
          <p:cNvPicPr>
            <a:picLocks/>
          </p:cNvPicPr>
          <p:nvPr userDrawn="1"/>
        </p:nvPicPr>
        <p:blipFill>
          <a:blip r:embed="rId4" cstate="print"/>
          <a:stretch>
            <a:fillRect/>
          </a:stretch>
        </p:blipFill>
        <p:spPr>
          <a:xfrm>
            <a:off x="381780" y="152400"/>
            <a:ext cx="1600200" cy="1198323"/>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577544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813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2" y="3980454"/>
            <a:ext cx="1597977" cy="1201146"/>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87348"/>
            <a:ext cx="1600872" cy="2422652"/>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0" y="148227"/>
            <a:ext cx="1592956" cy="108586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3" y="3962400"/>
            <a:ext cx="1597977" cy="1201145"/>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87348"/>
            <a:ext cx="1600871" cy="2422652"/>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1" y="152400"/>
            <a:ext cx="1592956" cy="108586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5" y="3963244"/>
            <a:ext cx="1620872" cy="1218356"/>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71600"/>
            <a:ext cx="1623809" cy="2457364"/>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1" y="152400"/>
            <a:ext cx="1615779" cy="110142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5" y="3980455"/>
            <a:ext cx="1597976" cy="1201145"/>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87348"/>
            <a:ext cx="1600871" cy="2422652"/>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1" y="152401"/>
            <a:ext cx="1592955" cy="108586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3" y="3962400"/>
            <a:ext cx="1597976" cy="1201146"/>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71600"/>
            <a:ext cx="1600872" cy="2422652"/>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0" y="152400"/>
            <a:ext cx="1592955" cy="108586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1" name="Text Placeholder 22"/>
          <p:cNvSpPr>
            <a:spLocks noGrp="1"/>
          </p:cNvSpPr>
          <p:nvPr>
            <p:ph type="body" sz="quarter" idx="15"/>
          </p:nvPr>
        </p:nvSpPr>
        <p:spPr>
          <a:xfrm>
            <a:off x="2362200" y="5573233"/>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2" name="Text Placeholder 22"/>
          <p:cNvSpPr>
            <a:spLocks noGrp="1"/>
          </p:cNvSpPr>
          <p:nvPr>
            <p:ph type="body" sz="quarter" idx="16"/>
          </p:nvPr>
        </p:nvSpPr>
        <p:spPr>
          <a:xfrm>
            <a:off x="2362200" y="6085367"/>
            <a:ext cx="6266686" cy="428627"/>
          </a:xfrm>
          <a:prstGeom prst="rect">
            <a:avLst/>
          </a:prstGeom>
        </p:spPr>
        <p:txBody>
          <a:bodyPr/>
          <a:lstStyle>
            <a:lvl1pPr>
              <a:buNone/>
              <a:defRPr sz="1800"/>
            </a:lvl1pPr>
            <a:lvl2pPr>
              <a:buNone/>
              <a:defRPr sz="1800"/>
            </a:lvl2pPr>
            <a:lvl3pPr>
              <a:buNone/>
              <a:defRPr sz="1800"/>
            </a:lvl3pPr>
            <a:lvl4pPr>
              <a:buNone/>
              <a:defRPr sz="1800"/>
            </a:lvl4pPr>
            <a:lvl5pPr>
              <a:buNone/>
              <a:defRPr sz="1800"/>
            </a:lvl5pPr>
          </a:lstStyle>
          <a:p>
            <a:pPr lvl="0"/>
            <a:endParaRPr lang="en-CA" dirty="0"/>
          </a:p>
        </p:txBody>
      </p:sp>
      <p:sp>
        <p:nvSpPr>
          <p:cNvPr id="13" name="Text Placeholder 22"/>
          <p:cNvSpPr>
            <a:spLocks noGrp="1"/>
          </p:cNvSpPr>
          <p:nvPr>
            <p:ph type="body" sz="quarter" idx="17"/>
          </p:nvPr>
        </p:nvSpPr>
        <p:spPr>
          <a:xfrm>
            <a:off x="2438400" y="990600"/>
            <a:ext cx="6157176" cy="685800"/>
          </a:xfrm>
          <a:prstGeom prst="rect">
            <a:avLst/>
          </a:prstGeom>
        </p:spPr>
        <p:txBody>
          <a:bodyPr anchor="b"/>
          <a:lstStyle>
            <a:lvl1pPr algn="r">
              <a:buNone/>
              <a:defRPr sz="32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sp>
        <p:nvSpPr>
          <p:cNvPr id="14" name="Text Placeholder 22"/>
          <p:cNvSpPr>
            <a:spLocks noGrp="1"/>
          </p:cNvSpPr>
          <p:nvPr>
            <p:ph type="body" sz="quarter" idx="18"/>
          </p:nvPr>
        </p:nvSpPr>
        <p:spPr>
          <a:xfrm>
            <a:off x="2438400" y="1752600"/>
            <a:ext cx="6157176" cy="381000"/>
          </a:xfrm>
          <a:prstGeom prst="rect">
            <a:avLst/>
          </a:prstGeom>
        </p:spPr>
        <p:txBody>
          <a:bodyPr anchor="t"/>
          <a:lstStyle>
            <a:lvl1pPr algn="r">
              <a:buNone/>
              <a:defRPr sz="2000">
                <a:solidFill>
                  <a:schemeClr val="bg1"/>
                </a:solidFill>
              </a:defRPr>
            </a:lvl1pPr>
            <a:lvl2pPr>
              <a:buNone/>
              <a:defRPr sz="1800"/>
            </a:lvl2pPr>
            <a:lvl3pPr>
              <a:buNone/>
              <a:defRPr sz="1800"/>
            </a:lvl3pPr>
            <a:lvl4pPr>
              <a:buNone/>
              <a:defRPr sz="1800"/>
            </a:lvl4pPr>
            <a:lvl5pPr>
              <a:buNone/>
              <a:defRPr sz="1800"/>
            </a:lvl5pPr>
          </a:lstStyle>
          <a:p>
            <a:pPr lvl="0"/>
            <a:endParaRPr lang="en-CA" dirty="0"/>
          </a:p>
        </p:txBody>
      </p:sp>
      <p:pic>
        <p:nvPicPr>
          <p:cNvPr id="15" name="Picture 14" descr="OJP0000032.JPG"/>
          <p:cNvPicPr>
            <a:picLocks/>
          </p:cNvPicPr>
          <p:nvPr userDrawn="1"/>
        </p:nvPicPr>
        <p:blipFill>
          <a:blip r:embed="rId2" cstate="print"/>
          <a:stretch>
            <a:fillRect/>
          </a:stretch>
        </p:blipFill>
        <p:spPr>
          <a:xfrm>
            <a:off x="383224" y="3962400"/>
            <a:ext cx="1597976" cy="1201145"/>
          </a:xfrm>
          <a:prstGeom prst="rect">
            <a:avLst/>
          </a:prstGeom>
        </p:spPr>
      </p:pic>
      <p:pic>
        <p:nvPicPr>
          <p:cNvPr id="16" name="Picture 15" descr="two guys shaking hands_sm.jpg"/>
          <p:cNvPicPr>
            <a:picLocks noChangeAspect="1"/>
          </p:cNvPicPr>
          <p:nvPr userDrawn="1"/>
        </p:nvPicPr>
        <p:blipFill>
          <a:blip r:embed="rId3" cstate="print"/>
          <a:stretch>
            <a:fillRect/>
          </a:stretch>
        </p:blipFill>
        <p:spPr>
          <a:xfrm>
            <a:off x="381000" y="1371600"/>
            <a:ext cx="1600871" cy="2422652"/>
          </a:xfrm>
          <a:prstGeom prst="rect">
            <a:avLst/>
          </a:prstGeom>
        </p:spPr>
      </p:pic>
      <p:pic>
        <p:nvPicPr>
          <p:cNvPr id="17" name="Picture 16" descr="c1227-043.jpg"/>
          <p:cNvPicPr>
            <a:picLocks noChangeAspect="1"/>
          </p:cNvPicPr>
          <p:nvPr userDrawn="1"/>
        </p:nvPicPr>
        <p:blipFill>
          <a:blip r:embed="rId4" cstate="print"/>
          <a:stretch>
            <a:fillRect/>
          </a:stretch>
        </p:blipFill>
        <p:spPr>
          <a:xfrm>
            <a:off x="386071" y="152400"/>
            <a:ext cx="1592955" cy="108586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46.png"/><Relationship Id="rId5" Type="http://schemas.openxmlformats.org/officeDocument/2006/relationships/slideLayout" Target="../slideLayouts/slideLayout19.xml"/><Relationship Id="rId10" Type="http://schemas.openxmlformats.org/officeDocument/2006/relationships/image" Target="../media/image45.pn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48.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47.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0" y="0"/>
            <a:ext cx="9144000" cy="23622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endParaRPr>
          </a:p>
        </p:txBody>
      </p:sp>
      <p:sp>
        <p:nvSpPr>
          <p:cNvPr id="16" name="Rectangle 15"/>
          <p:cNvSpPr/>
          <p:nvPr userDrawn="1"/>
        </p:nvSpPr>
        <p:spPr>
          <a:xfrm>
            <a:off x="0" y="0"/>
            <a:ext cx="457200" cy="68580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p:cNvSpPr/>
          <p:nvPr userDrawn="1"/>
        </p:nvSpPr>
        <p:spPr>
          <a:xfrm>
            <a:off x="228600" y="0"/>
            <a:ext cx="1905000" cy="53340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p:cNvSpPr/>
          <p:nvPr userDrawn="1"/>
        </p:nvSpPr>
        <p:spPr>
          <a:xfrm>
            <a:off x="3657600" y="2362200"/>
            <a:ext cx="5486400" cy="1524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p:cNvPicPr>
            <a:picLocks noChangeAspect="1"/>
          </p:cNvPicPr>
          <p:nvPr userDrawn="1"/>
        </p:nvPicPr>
        <p:blipFill rotWithShape="1">
          <a:blip r:embed="rId16" cstate="print">
            <a:extLst>
              <a:ext uri="{28A0092B-C50C-407E-A947-70E740481C1C}">
                <a14:useLocalDpi xmlns:a14="http://schemas.microsoft.com/office/drawing/2010/main" val="0"/>
              </a:ext>
            </a:extLst>
          </a:blip>
          <a:srcRect t="24423"/>
          <a:stretch/>
        </p:blipFill>
        <p:spPr>
          <a:xfrm>
            <a:off x="7063388" y="0"/>
            <a:ext cx="1629624" cy="972338"/>
          </a:xfrm>
          <a:prstGeom prst="rect">
            <a:avLst/>
          </a:prstGeom>
        </p:spPr>
      </p:pic>
      <p:pic>
        <p:nvPicPr>
          <p:cNvPr id="20"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7287651" y="335466"/>
            <a:ext cx="1181099" cy="382839"/>
          </a:xfrm>
          <a:prstGeom prst="rect">
            <a:avLst/>
          </a:prstGeom>
          <a:noFill/>
          <a:ln w="9525">
            <a:noFill/>
            <a:miter lim="800000"/>
            <a:headEnd/>
            <a:tailEnd/>
          </a:ln>
        </p:spPr>
      </p:pic>
      <p:sp>
        <p:nvSpPr>
          <p:cNvPr id="8" name="TextBox 7"/>
          <p:cNvSpPr txBox="1"/>
          <p:nvPr userDrawn="1"/>
        </p:nvSpPr>
        <p:spPr>
          <a:xfrm>
            <a:off x="762000" y="5562600"/>
            <a:ext cx="1676400" cy="369332"/>
          </a:xfrm>
          <a:prstGeom prst="rect">
            <a:avLst/>
          </a:prstGeom>
          <a:noFill/>
        </p:spPr>
        <p:txBody>
          <a:bodyPr wrap="square" rtlCol="0">
            <a:spAutoFit/>
          </a:bodyPr>
          <a:lstStyle/>
          <a:p>
            <a:r>
              <a:rPr lang="en-CA" sz="1800" dirty="0"/>
              <a:t>Presented by:</a:t>
            </a:r>
          </a:p>
        </p:txBody>
      </p:sp>
      <p:sp>
        <p:nvSpPr>
          <p:cNvPr id="9" name="TextBox 8"/>
          <p:cNvSpPr txBox="1"/>
          <p:nvPr userDrawn="1"/>
        </p:nvSpPr>
        <p:spPr>
          <a:xfrm>
            <a:off x="762000" y="6062666"/>
            <a:ext cx="1676400" cy="369332"/>
          </a:xfrm>
          <a:prstGeom prst="rect">
            <a:avLst/>
          </a:prstGeom>
          <a:noFill/>
        </p:spPr>
        <p:txBody>
          <a:bodyPr wrap="square" rtlCol="0">
            <a:spAutoFit/>
          </a:bodyPr>
          <a:lstStyle/>
          <a:p>
            <a:r>
              <a:rPr lang="en-CA" sz="1800" dirty="0"/>
              <a:t>Date: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82" r:id="rId11"/>
    <p:sldLayoutId id="2147483683" r:id="rId12"/>
    <p:sldLayoutId id="2147483684" r:id="rId13"/>
    <p:sldLayoutId id="2147483685" r:id="rId14"/>
  </p:sldLayoutIdLst>
  <p:hf sldNum="0" hdr="0" ftr="0" dt="0"/>
  <p:txStyles>
    <p:titleStyle>
      <a:lvl1pPr algn="l" defTabSz="640080" rtl="0" eaLnBrk="1" latinLnBrk="0" hangingPunct="1">
        <a:spcBef>
          <a:spcPct val="0"/>
        </a:spcBef>
        <a:buNone/>
        <a:defRPr sz="2800" b="1" kern="1200">
          <a:solidFill>
            <a:schemeClr val="accent3"/>
          </a:solidFill>
          <a:latin typeface="+mj-lt"/>
          <a:ea typeface="+mj-ea"/>
          <a:cs typeface="+mj-cs"/>
        </a:defRPr>
      </a:lvl1pPr>
    </p:titleStyle>
    <p:bodyStyle>
      <a:lvl1pPr marL="240030" indent="-240030" algn="l" defTabSz="640080" rtl="0" eaLnBrk="1" latinLnBrk="0" hangingPunct="1">
        <a:spcBef>
          <a:spcPct val="20000"/>
        </a:spcBef>
        <a:buFont typeface="Arial" pitchFamily="34" charset="0"/>
        <a:buChar char="•"/>
        <a:defRPr sz="2000" b="1" kern="1200">
          <a:solidFill>
            <a:schemeClr val="tx1"/>
          </a:solidFill>
          <a:latin typeface="+mn-lt"/>
          <a:ea typeface="+mn-ea"/>
          <a:cs typeface="+mn-cs"/>
        </a:defRPr>
      </a:lvl1pPr>
      <a:lvl2pPr marL="520065" indent="-200025" algn="l" defTabSz="640080" rtl="0" eaLnBrk="1" latinLnBrk="0" hangingPunct="1">
        <a:spcBef>
          <a:spcPct val="20000"/>
        </a:spcBef>
        <a:buFont typeface="Arial" pitchFamily="34" charset="0"/>
        <a:buChar char="–"/>
        <a:defRPr sz="1700" kern="1200">
          <a:solidFill>
            <a:schemeClr val="accent1"/>
          </a:solidFill>
          <a:latin typeface="+mn-lt"/>
          <a:ea typeface="+mn-ea"/>
          <a:cs typeface="+mn-cs"/>
        </a:defRPr>
      </a:lvl2pPr>
      <a:lvl3pPr marL="800100" indent="-160020" algn="l" defTabSz="640080" rtl="0" eaLnBrk="1" latinLnBrk="0" hangingPunct="1">
        <a:spcBef>
          <a:spcPct val="20000"/>
        </a:spcBef>
        <a:buFont typeface="Arial" pitchFamily="34" charset="0"/>
        <a:buChar char="•"/>
        <a:defRPr sz="1400" kern="1200">
          <a:solidFill>
            <a:schemeClr val="accent1"/>
          </a:solidFill>
          <a:latin typeface="+mn-lt"/>
          <a:ea typeface="+mn-ea"/>
          <a:cs typeface="+mn-cs"/>
        </a:defRPr>
      </a:lvl3pPr>
      <a:lvl4pPr marL="1120140" indent="-160020" algn="l" defTabSz="640080" rtl="0" eaLnBrk="1" latinLnBrk="0" hangingPunct="1">
        <a:spcBef>
          <a:spcPct val="20000"/>
        </a:spcBef>
        <a:buFont typeface="Arial" pitchFamily="34" charset="0"/>
        <a:buChar char="–"/>
        <a:defRPr sz="1400" kern="1200">
          <a:solidFill>
            <a:schemeClr val="accent1"/>
          </a:solidFill>
          <a:latin typeface="+mn-lt"/>
          <a:ea typeface="+mn-ea"/>
          <a:cs typeface="+mn-cs"/>
        </a:defRPr>
      </a:lvl4pPr>
      <a:lvl5pPr marL="1440180" indent="-160020" algn="l" defTabSz="640080" rtl="0" eaLnBrk="1" latinLnBrk="0" hangingPunct="1">
        <a:spcBef>
          <a:spcPct val="20000"/>
        </a:spcBef>
        <a:buFont typeface="Arial" pitchFamily="34" charset="0"/>
        <a:buChar char="»"/>
        <a:defRPr sz="1300" kern="1200">
          <a:solidFill>
            <a:schemeClr val="accent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248400"/>
            <a:ext cx="9144000" cy="1524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endParaRPr>
          </a:p>
        </p:txBody>
      </p:sp>
      <p:sp>
        <p:nvSpPr>
          <p:cNvPr id="10" name="Rectangle 9"/>
          <p:cNvSpPr/>
          <p:nvPr userDrawn="1"/>
        </p:nvSpPr>
        <p:spPr>
          <a:xfrm>
            <a:off x="0" y="6324600"/>
            <a:ext cx="9144000" cy="5334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endParaRPr>
          </a:p>
        </p:txBody>
      </p:sp>
      <p:sp>
        <p:nvSpPr>
          <p:cNvPr id="11" name="Rectangle 10"/>
          <p:cNvSpPr/>
          <p:nvPr userDrawn="1"/>
        </p:nvSpPr>
        <p:spPr>
          <a:xfrm>
            <a:off x="0" y="208155"/>
            <a:ext cx="9144000" cy="762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descr="ACT Line White.png"/>
          <p:cNvPicPr>
            <a:picLocks noChangeAspect="1"/>
          </p:cNvPicPr>
          <p:nvPr userDrawn="1"/>
        </p:nvPicPr>
        <p:blipFill>
          <a:blip r:embed="rId10" cstate="print"/>
          <a:stretch>
            <a:fillRect/>
          </a:stretch>
        </p:blipFill>
        <p:spPr>
          <a:xfrm>
            <a:off x="533400" y="6529941"/>
            <a:ext cx="3088918" cy="117672"/>
          </a:xfrm>
          <a:prstGeom prst="rect">
            <a:avLst/>
          </a:prstGeom>
        </p:spPr>
      </p:pic>
      <p:sp>
        <p:nvSpPr>
          <p:cNvPr id="13" name="Rectangle 12"/>
          <p:cNvSpPr/>
          <p:nvPr userDrawn="1"/>
        </p:nvSpPr>
        <p:spPr>
          <a:xfrm>
            <a:off x="0" y="0"/>
            <a:ext cx="9144000" cy="2286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2F1E0C"/>
              </a:solidFill>
            </a:endParaRPr>
          </a:p>
        </p:txBody>
      </p:sp>
      <p:pic>
        <p:nvPicPr>
          <p:cNvPr id="16" name="Picture 15" descr="MNP ca.png"/>
          <p:cNvPicPr>
            <a:picLocks noChangeAspect="1"/>
          </p:cNvPicPr>
          <p:nvPr userDrawn="1"/>
        </p:nvPicPr>
        <p:blipFill>
          <a:blip r:embed="rId11" cstate="print"/>
          <a:stretch>
            <a:fillRect/>
          </a:stretch>
        </p:blipFill>
        <p:spPr>
          <a:xfrm>
            <a:off x="8061550" y="6531045"/>
            <a:ext cx="549050" cy="118800"/>
          </a:xfrm>
          <a:prstGeom prst="rect">
            <a:avLst/>
          </a:prstGeom>
        </p:spPr>
      </p:pic>
      <p:sp>
        <p:nvSpPr>
          <p:cNvPr id="19" name="TextBox 18"/>
          <p:cNvSpPr txBox="1"/>
          <p:nvPr userDrawn="1"/>
        </p:nvSpPr>
        <p:spPr>
          <a:xfrm>
            <a:off x="7729868" y="5867400"/>
            <a:ext cx="990600" cy="230832"/>
          </a:xfrm>
          <a:prstGeom prst="rect">
            <a:avLst/>
          </a:prstGeom>
          <a:noFill/>
        </p:spPr>
        <p:txBody>
          <a:bodyPr wrap="square" rtlCol="0">
            <a:spAutoFit/>
          </a:bodyPr>
          <a:lstStyle/>
          <a:p>
            <a:pPr algn="r"/>
            <a:r>
              <a:rPr lang="en-CA" sz="900" dirty="0"/>
              <a:t>Page </a:t>
            </a:r>
            <a:fld id="{3AF6D275-A9DA-42A3-84CF-34071A21EB12}" type="slidenum">
              <a:rPr lang="en-CA" sz="900" smtClean="0"/>
              <a:pPr algn="r"/>
              <a:t>‹#›</a:t>
            </a:fld>
            <a:endParaRPr lang="en-CA" sz="900" dirty="0"/>
          </a:p>
        </p:txBody>
      </p:sp>
      <p:pic>
        <p:nvPicPr>
          <p:cNvPr id="17" name="Picture 16"/>
          <p:cNvPicPr>
            <a:picLocks noChangeAspect="1"/>
          </p:cNvPicPr>
          <p:nvPr userDrawn="1"/>
        </p:nvPicPr>
        <p:blipFill rotWithShape="1">
          <a:blip r:embed="rId12" cstate="print">
            <a:extLst>
              <a:ext uri="{28A0092B-C50C-407E-A947-70E740481C1C}">
                <a14:useLocalDpi xmlns:a14="http://schemas.microsoft.com/office/drawing/2010/main" val="0"/>
              </a:ext>
            </a:extLst>
          </a:blip>
          <a:srcRect t="24423"/>
          <a:stretch/>
        </p:blipFill>
        <p:spPr>
          <a:xfrm>
            <a:off x="7063388" y="0"/>
            <a:ext cx="1629624" cy="972338"/>
          </a:xfrm>
          <a:prstGeom prst="rect">
            <a:avLst/>
          </a:prstGeom>
        </p:spPr>
      </p:pic>
      <p:pic>
        <p:nvPicPr>
          <p:cNvPr id="14"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7287651" y="335466"/>
            <a:ext cx="1181099" cy="38283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81" r:id="rId3"/>
    <p:sldLayoutId id="2147483674" r:id="rId4"/>
    <p:sldLayoutId id="2147483675" r:id="rId5"/>
    <p:sldLayoutId id="2147483677" r:id="rId6"/>
    <p:sldLayoutId id="2147483678" r:id="rId7"/>
    <p:sldLayoutId id="2147483680" r:id="rId8"/>
  </p:sldLayoutIdLst>
  <p:hf sldNum="0" hdr="0" ftr="0" dt="0"/>
  <p:txStyles>
    <p:titleStyle>
      <a:lvl1pPr algn="l" defTabSz="914400" rtl="0" eaLnBrk="1" latinLnBrk="0" hangingPunct="1">
        <a:spcBef>
          <a:spcPct val="0"/>
        </a:spcBef>
        <a:buNone/>
        <a:defRPr sz="2800" b="1"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248400"/>
            <a:ext cx="9144000" cy="1524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srgbClr val="2F1E0C"/>
              </a:solidFill>
            </a:endParaRPr>
          </a:p>
        </p:txBody>
      </p:sp>
      <p:sp>
        <p:nvSpPr>
          <p:cNvPr id="10" name="Rectangle 9"/>
          <p:cNvSpPr/>
          <p:nvPr userDrawn="1"/>
        </p:nvSpPr>
        <p:spPr>
          <a:xfrm>
            <a:off x="0" y="6324600"/>
            <a:ext cx="9144000" cy="5334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srgbClr val="2F1E0C"/>
              </a:solidFill>
            </a:endParaRPr>
          </a:p>
        </p:txBody>
      </p:sp>
      <p:sp>
        <p:nvSpPr>
          <p:cNvPr id="11" name="Rectangle 10"/>
          <p:cNvSpPr/>
          <p:nvPr userDrawn="1"/>
        </p:nvSpPr>
        <p:spPr>
          <a:xfrm>
            <a:off x="0" y="208155"/>
            <a:ext cx="9144000" cy="76200"/>
          </a:xfrm>
          <a:prstGeom prst="rect">
            <a:avLst/>
          </a:prstGeom>
          <a:solidFill>
            <a:srgbClr val="C2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pic>
        <p:nvPicPr>
          <p:cNvPr id="12" name="Picture 11" descr="ACT Line White.png"/>
          <p:cNvPicPr>
            <a:picLocks noChangeAspect="1"/>
          </p:cNvPicPr>
          <p:nvPr userDrawn="1"/>
        </p:nvPicPr>
        <p:blipFill>
          <a:blip r:embed="rId11" cstate="print"/>
          <a:stretch>
            <a:fillRect/>
          </a:stretch>
        </p:blipFill>
        <p:spPr>
          <a:xfrm>
            <a:off x="477645" y="6532719"/>
            <a:ext cx="2743200" cy="117126"/>
          </a:xfrm>
          <a:prstGeom prst="rect">
            <a:avLst/>
          </a:prstGeom>
        </p:spPr>
      </p:pic>
      <p:sp>
        <p:nvSpPr>
          <p:cNvPr id="13" name="Rectangle 12"/>
          <p:cNvSpPr/>
          <p:nvPr userDrawn="1"/>
        </p:nvSpPr>
        <p:spPr>
          <a:xfrm>
            <a:off x="0" y="0"/>
            <a:ext cx="9144000" cy="228600"/>
          </a:xfrm>
          <a:prstGeom prst="rect">
            <a:avLst/>
          </a:prstGeom>
          <a:solidFill>
            <a:srgbClr val="2F1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solidFill>
                <a:srgbClr val="2F1E0C"/>
              </a:solidFill>
            </a:endParaRPr>
          </a:p>
        </p:txBody>
      </p:sp>
      <p:sp>
        <p:nvSpPr>
          <p:cNvPr id="14" name="Round Same Side Corner Rectangle 13"/>
          <p:cNvSpPr/>
          <p:nvPr userDrawn="1"/>
        </p:nvSpPr>
        <p:spPr>
          <a:xfrm rot="10800000">
            <a:off x="7145800" y="0"/>
            <a:ext cx="1464800" cy="906780"/>
          </a:xfrm>
          <a:prstGeom prst="round2SameRect">
            <a:avLst/>
          </a:prstGeom>
          <a:solidFill>
            <a:schemeClr val="bg1"/>
          </a:solidFill>
          <a:ln>
            <a:noFill/>
          </a:ln>
          <a:effectLst>
            <a:outerShdw blurRad="50800" dist="25400" dir="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pic>
        <p:nvPicPr>
          <p:cNvPr id="15" name="Picture 2"/>
          <p:cNvPicPr>
            <a:picLocks noChangeAspect="1" noChangeArrowheads="1"/>
          </p:cNvPicPr>
          <p:nvPr userDrawn="1"/>
        </p:nvPicPr>
        <p:blipFill>
          <a:blip r:embed="rId12" cstate="print"/>
          <a:srcRect/>
          <a:stretch>
            <a:fillRect/>
          </a:stretch>
        </p:blipFill>
        <p:spPr bwMode="auto">
          <a:xfrm>
            <a:off x="7287652" y="333683"/>
            <a:ext cx="1181099" cy="386409"/>
          </a:xfrm>
          <a:prstGeom prst="rect">
            <a:avLst/>
          </a:prstGeom>
          <a:noFill/>
          <a:ln w="9525">
            <a:noFill/>
            <a:miter lim="800000"/>
            <a:headEnd/>
            <a:tailEnd/>
          </a:ln>
        </p:spPr>
      </p:pic>
      <p:pic>
        <p:nvPicPr>
          <p:cNvPr id="16" name="Picture 15" descr="MNP ca.png"/>
          <p:cNvPicPr>
            <a:picLocks noChangeAspect="1"/>
          </p:cNvPicPr>
          <p:nvPr userDrawn="1"/>
        </p:nvPicPr>
        <p:blipFill>
          <a:blip r:embed="rId13" cstate="print"/>
          <a:stretch>
            <a:fillRect/>
          </a:stretch>
        </p:blipFill>
        <p:spPr>
          <a:xfrm>
            <a:off x="8061550" y="6531045"/>
            <a:ext cx="549050" cy="118800"/>
          </a:xfrm>
          <a:prstGeom prst="rect">
            <a:avLst/>
          </a:prstGeom>
        </p:spPr>
      </p:pic>
    </p:spTree>
    <p:extLst>
      <p:ext uri="{BB962C8B-B14F-4D97-AF65-F5344CB8AC3E}">
        <p14:creationId xmlns:p14="http://schemas.microsoft.com/office/powerpoint/2010/main" val="20317404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xStyles>
    <p:titleStyle>
      <a:lvl1pPr algn="l" defTabSz="685800" rtl="0" eaLnBrk="1" latinLnBrk="0" hangingPunct="1">
        <a:spcBef>
          <a:spcPct val="0"/>
        </a:spcBef>
        <a:buNone/>
        <a:defRPr sz="2100" b="1" kern="1200">
          <a:solidFill>
            <a:schemeClr val="accent3"/>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hyperlink" Target="mailto:Victor.kroeger@mnp.ca" TargetMode="Externa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1D6E3E14-B473-4A4B-A41B-616EA3EEC33C}"/>
              </a:ext>
            </a:extLst>
          </p:cNvPr>
          <p:cNvSpPr>
            <a:spLocks noGrp="1"/>
          </p:cNvSpPr>
          <p:nvPr>
            <p:ph type="body" sz="quarter" idx="15"/>
          </p:nvPr>
        </p:nvSpPr>
        <p:spPr/>
        <p:txBody>
          <a:bodyPr/>
          <a:lstStyle/>
          <a:p>
            <a:r>
              <a:rPr lang="en-CA" dirty="0"/>
              <a:t>John Loeppky P.Ag</a:t>
            </a:r>
          </a:p>
        </p:txBody>
      </p:sp>
      <p:sp>
        <p:nvSpPr>
          <p:cNvPr id="5" name="Text Placeholder 4">
            <a:extLst>
              <a:ext uri="{FF2B5EF4-FFF2-40B4-BE49-F238E27FC236}">
                <a16:creationId xmlns:a16="http://schemas.microsoft.com/office/drawing/2014/main" id="{6752D77C-C6A7-4657-8855-15B4E24D610B}"/>
              </a:ext>
            </a:extLst>
          </p:cNvPr>
          <p:cNvSpPr>
            <a:spLocks noGrp="1"/>
          </p:cNvSpPr>
          <p:nvPr>
            <p:ph type="body" sz="quarter" idx="16"/>
          </p:nvPr>
        </p:nvSpPr>
        <p:spPr/>
        <p:txBody>
          <a:bodyPr/>
          <a:lstStyle/>
          <a:p>
            <a:r>
              <a:rPr lang="en-CA" dirty="0"/>
              <a:t>April 2020</a:t>
            </a:r>
          </a:p>
          <a:p>
            <a:endParaRPr lang="en-CA" dirty="0"/>
          </a:p>
        </p:txBody>
      </p:sp>
      <p:sp>
        <p:nvSpPr>
          <p:cNvPr id="12" name="Text Placeholder 11">
            <a:extLst>
              <a:ext uri="{FF2B5EF4-FFF2-40B4-BE49-F238E27FC236}">
                <a16:creationId xmlns:a16="http://schemas.microsoft.com/office/drawing/2014/main" id="{9D076CE3-2702-4465-9728-9565BA9BC630}"/>
              </a:ext>
            </a:extLst>
          </p:cNvPr>
          <p:cNvSpPr>
            <a:spLocks noGrp="1"/>
          </p:cNvSpPr>
          <p:nvPr>
            <p:ph type="body" sz="quarter" idx="17"/>
          </p:nvPr>
        </p:nvSpPr>
        <p:spPr/>
        <p:txBody>
          <a:bodyPr/>
          <a:lstStyle/>
          <a:p>
            <a:r>
              <a:rPr lang="en-CA" dirty="0"/>
              <a:t>Farm Management Consulting</a:t>
            </a:r>
          </a:p>
        </p:txBody>
      </p:sp>
      <p:sp>
        <p:nvSpPr>
          <p:cNvPr id="14" name="TextBox 13">
            <a:extLst>
              <a:ext uri="{FF2B5EF4-FFF2-40B4-BE49-F238E27FC236}">
                <a16:creationId xmlns:a16="http://schemas.microsoft.com/office/drawing/2014/main" id="{C573885B-2CF8-41FC-A1E4-B9090711938B}"/>
              </a:ext>
            </a:extLst>
          </p:cNvPr>
          <p:cNvSpPr txBox="1"/>
          <p:nvPr/>
        </p:nvSpPr>
        <p:spPr>
          <a:xfrm>
            <a:off x="2895600" y="3352800"/>
            <a:ext cx="5943600" cy="1200329"/>
          </a:xfrm>
          <a:prstGeom prst="rect">
            <a:avLst/>
          </a:prstGeom>
          <a:noFill/>
        </p:spPr>
        <p:txBody>
          <a:bodyPr wrap="square" rtlCol="0">
            <a:spAutoFit/>
          </a:bodyPr>
          <a:lstStyle/>
          <a:p>
            <a:pPr algn="r"/>
            <a:r>
              <a:rPr lang="en-CA" sz="3600" b="1" dirty="0">
                <a:solidFill>
                  <a:schemeClr val="accent3"/>
                </a:solidFill>
              </a:rPr>
              <a:t>MNP Canadian Agriculture Industry Outlook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1779A-8C76-4076-B24B-23A2E746A245}"/>
              </a:ext>
            </a:extLst>
          </p:cNvPr>
          <p:cNvSpPr>
            <a:spLocks noGrp="1"/>
          </p:cNvSpPr>
          <p:nvPr>
            <p:ph type="title"/>
          </p:nvPr>
        </p:nvSpPr>
        <p:spPr/>
        <p:txBody>
          <a:bodyPr/>
          <a:lstStyle/>
          <a:p>
            <a:r>
              <a:rPr lang="en-CA" dirty="0"/>
              <a:t>Industry Outlook 2020</a:t>
            </a:r>
            <a:br>
              <a:rPr lang="en-CA" dirty="0"/>
            </a:br>
            <a:endParaRPr lang="en-CA" dirty="0"/>
          </a:p>
        </p:txBody>
      </p:sp>
      <p:pic>
        <p:nvPicPr>
          <p:cNvPr id="4" name="Picture 2" descr="Image result for dairy cow">
            <a:extLst>
              <a:ext uri="{FF2B5EF4-FFF2-40B4-BE49-F238E27FC236}">
                <a16:creationId xmlns:a16="http://schemas.microsoft.com/office/drawing/2014/main" id="{7D2E7AE8-D1B3-4894-BE54-893E1EC758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250" y="1417638"/>
            <a:ext cx="3771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a:extLst>
              <a:ext uri="{FF2B5EF4-FFF2-40B4-BE49-F238E27FC236}">
                <a16:creationId xmlns:a16="http://schemas.microsoft.com/office/drawing/2014/main" id="{C71BC9D1-E3B0-4B5B-820D-E82684312CE4}"/>
              </a:ext>
            </a:extLst>
          </p:cNvPr>
          <p:cNvSpPr txBox="1">
            <a:spLocks/>
          </p:cNvSpPr>
          <p:nvPr/>
        </p:nvSpPr>
        <p:spPr>
          <a:xfrm>
            <a:off x="4419600" y="1417638"/>
            <a:ext cx="4419600" cy="390128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000" b="1" dirty="0"/>
              <a:t>Dairy</a:t>
            </a:r>
          </a:p>
          <a:p>
            <a:r>
              <a:rPr lang="en-CA" sz="2000" dirty="0"/>
              <a:t>Consumer demand shifting</a:t>
            </a:r>
          </a:p>
          <a:p>
            <a:r>
              <a:rPr lang="en-CA" sz="2000" dirty="0"/>
              <a:t>Quota holding stable for now</a:t>
            </a:r>
          </a:p>
          <a:p>
            <a:r>
              <a:rPr lang="en-CA" sz="2000" dirty="0"/>
              <a:t>Margins tightening</a:t>
            </a:r>
          </a:p>
          <a:p>
            <a:r>
              <a:rPr lang="en-CA" sz="2000" dirty="0"/>
              <a:t>Risk Management Programs</a:t>
            </a:r>
          </a:p>
          <a:p>
            <a:r>
              <a:rPr lang="en-CA" sz="2000" dirty="0"/>
              <a:t>CUSMA</a:t>
            </a:r>
            <a:endParaRPr lang="en-CA" sz="1600" dirty="0"/>
          </a:p>
          <a:p>
            <a:pPr marL="0" indent="0">
              <a:buFont typeface="Arial" pitchFamily="34" charset="0"/>
              <a:buNone/>
            </a:pPr>
            <a:endParaRPr lang="en-CA" sz="2000" dirty="0"/>
          </a:p>
          <a:p>
            <a:endParaRPr lang="en-CA" sz="2000" u="sng" dirty="0"/>
          </a:p>
          <a:p>
            <a:endParaRPr lang="en-CA" sz="2000" u="sng" dirty="0"/>
          </a:p>
          <a:p>
            <a:endParaRPr lang="en-CA" sz="2000" u="sng" dirty="0"/>
          </a:p>
          <a:p>
            <a:endParaRPr lang="en-CA" sz="2000" u="sng" dirty="0"/>
          </a:p>
          <a:p>
            <a:endParaRPr lang="en-CA" sz="2000" u="sng" dirty="0"/>
          </a:p>
          <a:p>
            <a:pPr>
              <a:buFont typeface="Arial" pitchFamily="34" charset="0"/>
              <a:buNone/>
            </a:pPr>
            <a:endParaRPr lang="en-CA" sz="2000" dirty="0"/>
          </a:p>
        </p:txBody>
      </p:sp>
      <p:cxnSp>
        <p:nvCxnSpPr>
          <p:cNvPr id="6" name="Straight Connector 5">
            <a:extLst>
              <a:ext uri="{FF2B5EF4-FFF2-40B4-BE49-F238E27FC236}">
                <a16:creationId xmlns:a16="http://schemas.microsoft.com/office/drawing/2014/main" id="{61CB74E7-CE58-4BF4-B2FC-0ABCFBA4D910}"/>
              </a:ext>
            </a:extLst>
          </p:cNvPr>
          <p:cNvCxnSpPr/>
          <p:nvPr/>
        </p:nvCxnSpPr>
        <p:spPr>
          <a:xfrm>
            <a:off x="457200" y="4114800"/>
            <a:ext cx="7848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0A6814E-5469-470F-8CD6-008CC58287C3}"/>
              </a:ext>
            </a:extLst>
          </p:cNvPr>
          <p:cNvSpPr/>
          <p:nvPr/>
        </p:nvSpPr>
        <p:spPr>
          <a:xfrm>
            <a:off x="457200" y="4211686"/>
            <a:ext cx="9220200" cy="1831271"/>
          </a:xfrm>
          <a:prstGeom prst="rect">
            <a:avLst/>
          </a:prstGeom>
        </p:spPr>
        <p:txBody>
          <a:bodyPr wrap="square">
            <a:spAutoFit/>
          </a:bodyPr>
          <a:lstStyle/>
          <a:p>
            <a:pPr>
              <a:spcAft>
                <a:spcPts val="600"/>
              </a:spcAft>
            </a:pPr>
            <a:r>
              <a:rPr lang="en-CA" i="1" u="sng" dirty="0"/>
              <a:t>Safe Guards</a:t>
            </a:r>
          </a:p>
          <a:p>
            <a:pPr>
              <a:buFont typeface="Arial" pitchFamily="34" charset="0"/>
              <a:buChar char="•"/>
            </a:pPr>
            <a:r>
              <a:rPr lang="en-CA" i="1" dirty="0"/>
              <a:t>   Understand the quota:</a:t>
            </a:r>
          </a:p>
          <a:p>
            <a:pPr marL="630238" lvl="1" indent="-268288">
              <a:buFont typeface="Arial" pitchFamily="34" charset="0"/>
              <a:buChar char="•"/>
            </a:pPr>
            <a:r>
              <a:rPr lang="en-CA" i="1" dirty="0"/>
              <a:t>Provincial legislation re: transferability.</a:t>
            </a:r>
          </a:p>
          <a:p>
            <a:pPr marL="630238" lvl="1" indent="-268288">
              <a:buFont typeface="Arial" pitchFamily="34" charset="0"/>
              <a:buChar char="•"/>
            </a:pPr>
            <a:r>
              <a:rPr lang="en-CA" i="1" dirty="0"/>
              <a:t>Debtor’s utilization and options to lease out quota.</a:t>
            </a:r>
          </a:p>
          <a:p>
            <a:pPr marL="630238" lvl="1" indent="-268288">
              <a:buFont typeface="Arial" pitchFamily="34" charset="0"/>
              <a:buChar char="•"/>
            </a:pPr>
            <a:r>
              <a:rPr lang="en-CA" i="1" dirty="0"/>
              <a:t>Understanding compensation rules will have bearing on security.</a:t>
            </a:r>
          </a:p>
          <a:p>
            <a:pPr>
              <a:buFont typeface="Arial" pitchFamily="34" charset="0"/>
              <a:buChar char="•"/>
            </a:pPr>
            <a:r>
              <a:rPr lang="en-CA" i="1" dirty="0"/>
              <a:t>   High land values may support security position</a:t>
            </a:r>
          </a:p>
        </p:txBody>
      </p:sp>
    </p:spTree>
    <p:extLst>
      <p:ext uri="{BB962C8B-B14F-4D97-AF65-F5344CB8AC3E}">
        <p14:creationId xmlns:p14="http://schemas.microsoft.com/office/powerpoint/2010/main" val="2544459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71873-DF8D-4E32-8CD8-0674B8A0FDB4}"/>
              </a:ext>
            </a:extLst>
          </p:cNvPr>
          <p:cNvSpPr>
            <a:spLocks noGrp="1"/>
          </p:cNvSpPr>
          <p:nvPr>
            <p:ph type="title"/>
          </p:nvPr>
        </p:nvSpPr>
        <p:spPr/>
        <p:txBody>
          <a:bodyPr/>
          <a:lstStyle/>
          <a:p>
            <a:r>
              <a:rPr lang="en-CA" dirty="0"/>
              <a:t>Industry Outlook 2020</a:t>
            </a:r>
          </a:p>
        </p:txBody>
      </p:sp>
      <p:sp>
        <p:nvSpPr>
          <p:cNvPr id="4" name="Content Placeholder 2">
            <a:extLst>
              <a:ext uri="{FF2B5EF4-FFF2-40B4-BE49-F238E27FC236}">
                <a16:creationId xmlns:a16="http://schemas.microsoft.com/office/drawing/2014/main" id="{21BF7152-1363-4D3F-8296-EDC2271963A2}"/>
              </a:ext>
            </a:extLst>
          </p:cNvPr>
          <p:cNvSpPr>
            <a:spLocks noGrp="1"/>
          </p:cNvSpPr>
          <p:nvPr>
            <p:ph idx="1"/>
          </p:nvPr>
        </p:nvSpPr>
        <p:spPr>
          <a:xfrm>
            <a:off x="457200" y="1600200"/>
            <a:ext cx="8229600" cy="4525963"/>
          </a:xfrm>
        </p:spPr>
        <p:txBody>
          <a:bodyPr/>
          <a:lstStyle/>
          <a:p>
            <a:r>
              <a:rPr lang="en-CA" sz="2400" dirty="0"/>
              <a:t>Expect COP to rise again in 2020.</a:t>
            </a:r>
          </a:p>
          <a:p>
            <a:r>
              <a:rPr lang="en-CA" sz="2400" dirty="0"/>
              <a:t>2020 feed production critical</a:t>
            </a:r>
          </a:p>
          <a:p>
            <a:r>
              <a:rPr lang="en-CA" sz="2400" dirty="0"/>
              <a:t>Price of purchased feed impacted by Covid-19</a:t>
            </a:r>
          </a:p>
          <a:p>
            <a:r>
              <a:rPr lang="en-CA" sz="2400" dirty="0"/>
              <a:t>Fuel expense trending lower</a:t>
            </a:r>
          </a:p>
          <a:p>
            <a:r>
              <a:rPr lang="en-CA" sz="2400" dirty="0"/>
              <a:t>Cull prices impacted by beef</a:t>
            </a:r>
          </a:p>
        </p:txBody>
      </p:sp>
    </p:spTree>
    <p:extLst>
      <p:ext uri="{BB962C8B-B14F-4D97-AF65-F5344CB8AC3E}">
        <p14:creationId xmlns:p14="http://schemas.microsoft.com/office/powerpoint/2010/main" val="3437045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A0B6-8259-4976-8BA6-DBDDAAD2596A}"/>
              </a:ext>
            </a:extLst>
          </p:cNvPr>
          <p:cNvSpPr>
            <a:spLocks noGrp="1"/>
          </p:cNvSpPr>
          <p:nvPr>
            <p:ph type="title"/>
          </p:nvPr>
        </p:nvSpPr>
        <p:spPr/>
        <p:txBody>
          <a:bodyPr/>
          <a:lstStyle/>
          <a:p>
            <a:r>
              <a:rPr lang="en-CA" dirty="0"/>
              <a:t>Industry Outlook 2020</a:t>
            </a:r>
          </a:p>
        </p:txBody>
      </p:sp>
      <p:pic>
        <p:nvPicPr>
          <p:cNvPr id="4" name="Picture 2" descr="S:\Creative Services\Resources\Photos\Stock Photography\~ Client Groups\Agriculture\Wheat and grains\189002 altered.tif">
            <a:extLst>
              <a:ext uri="{FF2B5EF4-FFF2-40B4-BE49-F238E27FC236}">
                <a16:creationId xmlns:a16="http://schemas.microsoft.com/office/drawing/2014/main" id="{BAB5FB3E-ADFE-4720-A6FA-0304AFB4990E}"/>
              </a:ext>
            </a:extLst>
          </p:cNvPr>
          <p:cNvPicPr>
            <a:picLocks noChangeAspect="1" noChangeArrowheads="1"/>
          </p:cNvPicPr>
          <p:nvPr/>
        </p:nvPicPr>
        <p:blipFill>
          <a:blip r:embed="rId2" cstate="print"/>
          <a:srcRect r="36965"/>
          <a:stretch>
            <a:fillRect/>
          </a:stretch>
        </p:blipFill>
        <p:spPr bwMode="auto">
          <a:xfrm>
            <a:off x="609600" y="1447800"/>
            <a:ext cx="2286000" cy="2209800"/>
          </a:xfrm>
          <a:prstGeom prst="rect">
            <a:avLst/>
          </a:prstGeom>
          <a:noFill/>
        </p:spPr>
      </p:pic>
      <p:sp>
        <p:nvSpPr>
          <p:cNvPr id="5" name="Content Placeholder 6">
            <a:extLst>
              <a:ext uri="{FF2B5EF4-FFF2-40B4-BE49-F238E27FC236}">
                <a16:creationId xmlns:a16="http://schemas.microsoft.com/office/drawing/2014/main" id="{8F887733-03E0-4E0E-898F-7EA6B44C6A30}"/>
              </a:ext>
            </a:extLst>
          </p:cNvPr>
          <p:cNvSpPr>
            <a:spLocks noGrp="1"/>
          </p:cNvSpPr>
          <p:nvPr>
            <p:ph idx="1"/>
          </p:nvPr>
        </p:nvSpPr>
        <p:spPr>
          <a:xfrm>
            <a:off x="3276600" y="1447800"/>
            <a:ext cx="4724400" cy="3124200"/>
          </a:xfrm>
        </p:spPr>
        <p:txBody>
          <a:bodyPr/>
          <a:lstStyle/>
          <a:p>
            <a:pPr>
              <a:buNone/>
            </a:pPr>
            <a:r>
              <a:rPr lang="en-CA" sz="2000" b="1" dirty="0"/>
              <a:t>Crops</a:t>
            </a:r>
            <a:endParaRPr lang="en-CA" sz="2000" dirty="0"/>
          </a:p>
          <a:p>
            <a:r>
              <a:rPr lang="en-CA" sz="2000" dirty="0"/>
              <a:t>2019 Harvest….ongoing</a:t>
            </a:r>
          </a:p>
          <a:p>
            <a:r>
              <a:rPr lang="en-CA" sz="2000" dirty="0"/>
              <a:t>Seeding Intentions</a:t>
            </a:r>
          </a:p>
          <a:p>
            <a:r>
              <a:rPr lang="en-CA" sz="2000" dirty="0"/>
              <a:t>Farm Equipment Values</a:t>
            </a:r>
          </a:p>
          <a:p>
            <a:r>
              <a:rPr lang="en-CA" sz="2000" dirty="0"/>
              <a:t>Farmland Values</a:t>
            </a:r>
          </a:p>
          <a:p>
            <a:pPr marL="0" indent="0">
              <a:buNone/>
            </a:pPr>
            <a:endParaRPr lang="en-CA" sz="2000" dirty="0"/>
          </a:p>
        </p:txBody>
      </p:sp>
      <p:cxnSp>
        <p:nvCxnSpPr>
          <p:cNvPr id="6" name="Straight Connector 5">
            <a:extLst>
              <a:ext uri="{FF2B5EF4-FFF2-40B4-BE49-F238E27FC236}">
                <a16:creationId xmlns:a16="http://schemas.microsoft.com/office/drawing/2014/main" id="{8DBC7F2D-6685-4F8B-91EC-FFB3D0E9DA9F}"/>
              </a:ext>
            </a:extLst>
          </p:cNvPr>
          <p:cNvCxnSpPr/>
          <p:nvPr/>
        </p:nvCxnSpPr>
        <p:spPr>
          <a:xfrm>
            <a:off x="609600" y="3886200"/>
            <a:ext cx="7848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6AA1745-3215-4BEB-80CB-CFB3FDBE6D2A}"/>
              </a:ext>
            </a:extLst>
          </p:cNvPr>
          <p:cNvSpPr txBox="1"/>
          <p:nvPr/>
        </p:nvSpPr>
        <p:spPr>
          <a:xfrm>
            <a:off x="609600" y="4107713"/>
            <a:ext cx="8153400" cy="1554272"/>
          </a:xfrm>
          <a:prstGeom prst="rect">
            <a:avLst/>
          </a:prstGeom>
          <a:noFill/>
        </p:spPr>
        <p:txBody>
          <a:bodyPr wrap="square" rtlCol="0">
            <a:spAutoFit/>
          </a:bodyPr>
          <a:lstStyle/>
          <a:p>
            <a:pPr>
              <a:spcAft>
                <a:spcPts val="600"/>
              </a:spcAft>
            </a:pPr>
            <a:r>
              <a:rPr lang="en-CA" i="1" u="sng" dirty="0"/>
              <a:t>Safe Guards</a:t>
            </a:r>
          </a:p>
          <a:p>
            <a:pPr>
              <a:buFont typeface="Arial" pitchFamily="34" charset="0"/>
              <a:buChar char="•"/>
            </a:pPr>
            <a:r>
              <a:rPr lang="en-CA" i="1" dirty="0"/>
              <a:t> Equipment ratio on grain farms </a:t>
            </a:r>
            <a:r>
              <a:rPr lang="en-CA" i="1" u="sng" dirty="0"/>
              <a:t>is</a:t>
            </a:r>
            <a:r>
              <a:rPr lang="en-CA" i="1" dirty="0"/>
              <a:t> important.   </a:t>
            </a:r>
          </a:p>
          <a:p>
            <a:pPr>
              <a:buFont typeface="Arial" pitchFamily="34" charset="0"/>
              <a:buChar char="•"/>
            </a:pPr>
            <a:r>
              <a:rPr lang="en-CA" i="1" dirty="0"/>
              <a:t> Ensure all property of creditor included on debt security</a:t>
            </a:r>
          </a:p>
          <a:p>
            <a:pPr>
              <a:buFont typeface="Arial" pitchFamily="34" charset="0"/>
              <a:buChar char="•"/>
            </a:pPr>
            <a:r>
              <a:rPr lang="en-CA" i="1" dirty="0"/>
              <a:t> Verify proper registration on land and related farm equipment</a:t>
            </a:r>
          </a:p>
          <a:p>
            <a:pPr>
              <a:buFont typeface="Arial" pitchFamily="34" charset="0"/>
              <a:buChar char="•"/>
            </a:pPr>
            <a:r>
              <a:rPr lang="en-CA" i="1" dirty="0"/>
              <a:t> Verify crop insurance &amp; AgriStability status</a:t>
            </a:r>
          </a:p>
        </p:txBody>
      </p:sp>
    </p:spTree>
    <p:extLst>
      <p:ext uri="{BB962C8B-B14F-4D97-AF65-F5344CB8AC3E}">
        <p14:creationId xmlns:p14="http://schemas.microsoft.com/office/powerpoint/2010/main" val="3717604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07E11-C11B-4448-BDE7-508EF14373B6}"/>
              </a:ext>
            </a:extLst>
          </p:cNvPr>
          <p:cNvSpPr>
            <a:spLocks noGrp="1"/>
          </p:cNvSpPr>
          <p:nvPr>
            <p:ph type="title"/>
          </p:nvPr>
        </p:nvSpPr>
        <p:spPr/>
        <p:txBody>
          <a:bodyPr/>
          <a:lstStyle/>
          <a:p>
            <a:r>
              <a:rPr lang="en-CA" dirty="0"/>
              <a:t>Industry Outlook 2020</a:t>
            </a:r>
          </a:p>
        </p:txBody>
      </p:sp>
      <p:pic>
        <p:nvPicPr>
          <p:cNvPr id="4" name="Content Placeholder 3">
            <a:extLst>
              <a:ext uri="{FF2B5EF4-FFF2-40B4-BE49-F238E27FC236}">
                <a16:creationId xmlns:a16="http://schemas.microsoft.com/office/drawing/2014/main" id="{F409FB9B-B0A2-4DEA-ABA7-380F6E00C97E}"/>
              </a:ext>
            </a:extLst>
          </p:cNvPr>
          <p:cNvPicPr>
            <a:picLocks noGrp="1" noChangeAspect="1"/>
          </p:cNvPicPr>
          <p:nvPr>
            <p:ph idx="1"/>
          </p:nvPr>
        </p:nvPicPr>
        <p:blipFill>
          <a:blip r:embed="rId2"/>
          <a:stretch>
            <a:fillRect/>
          </a:stretch>
        </p:blipFill>
        <p:spPr>
          <a:xfrm>
            <a:off x="4953000" y="1557581"/>
            <a:ext cx="3719715" cy="2608076"/>
          </a:xfrm>
          <a:prstGeom prst="rect">
            <a:avLst/>
          </a:prstGeom>
        </p:spPr>
      </p:pic>
      <p:sp>
        <p:nvSpPr>
          <p:cNvPr id="5" name="Rectangle 4">
            <a:extLst>
              <a:ext uri="{FF2B5EF4-FFF2-40B4-BE49-F238E27FC236}">
                <a16:creationId xmlns:a16="http://schemas.microsoft.com/office/drawing/2014/main" id="{A77568AA-4644-4E3D-AAA8-4BBAF120CED1}"/>
              </a:ext>
            </a:extLst>
          </p:cNvPr>
          <p:cNvSpPr/>
          <p:nvPr/>
        </p:nvSpPr>
        <p:spPr>
          <a:xfrm>
            <a:off x="152400" y="1524000"/>
            <a:ext cx="4651835" cy="2262158"/>
          </a:xfrm>
          <a:prstGeom prst="rect">
            <a:avLst/>
          </a:prstGeom>
        </p:spPr>
        <p:txBody>
          <a:bodyPr wrap="square">
            <a:spAutoFit/>
          </a:bodyPr>
          <a:lstStyle/>
          <a:p>
            <a:pPr marL="457200" indent="-228600" defTabSz="914400">
              <a:lnSpc>
                <a:spcPct val="90000"/>
              </a:lnSpc>
              <a:spcAft>
                <a:spcPts val="600"/>
              </a:spcAft>
              <a:buFont typeface="Arial" panose="020B0604020202020204" pitchFamily="34" charset="0"/>
              <a:buChar char="•"/>
            </a:pPr>
            <a:r>
              <a:rPr lang="en-US" sz="2000" dirty="0"/>
              <a:t>2019 harvest in 2020</a:t>
            </a:r>
          </a:p>
          <a:p>
            <a:pPr marL="457200" indent="-228600" defTabSz="914400">
              <a:lnSpc>
                <a:spcPct val="90000"/>
              </a:lnSpc>
              <a:spcAft>
                <a:spcPts val="600"/>
              </a:spcAft>
              <a:buFont typeface="Arial" panose="020B0604020202020204" pitchFamily="34" charset="0"/>
              <a:buChar char="•"/>
            </a:pPr>
            <a:r>
              <a:rPr lang="en-US" sz="2000" dirty="0"/>
              <a:t>Grain movement – excellent in the new crop year</a:t>
            </a:r>
          </a:p>
          <a:p>
            <a:pPr marL="457200" indent="-228600" defTabSz="914400">
              <a:lnSpc>
                <a:spcPct val="90000"/>
              </a:lnSpc>
              <a:spcAft>
                <a:spcPts val="600"/>
              </a:spcAft>
              <a:buFont typeface="Arial" panose="020B0604020202020204" pitchFamily="34" charset="0"/>
              <a:buChar char="•"/>
            </a:pPr>
            <a:r>
              <a:rPr lang="en-US" sz="2000" dirty="0"/>
              <a:t>Planting conditions impacted by delayed harvest</a:t>
            </a:r>
          </a:p>
          <a:p>
            <a:pPr marL="457200" indent="-228600" defTabSz="914400">
              <a:lnSpc>
                <a:spcPct val="90000"/>
              </a:lnSpc>
              <a:spcAft>
                <a:spcPts val="600"/>
              </a:spcAft>
              <a:buFont typeface="Arial" panose="020B0604020202020204" pitchFamily="34" charset="0"/>
              <a:buChar char="•"/>
            </a:pPr>
            <a:r>
              <a:rPr lang="en-US" sz="2000" dirty="0"/>
              <a:t>Crop inputs possibly delayed by supply chain disruption</a:t>
            </a:r>
          </a:p>
        </p:txBody>
      </p:sp>
    </p:spTree>
    <p:extLst>
      <p:ext uri="{BB962C8B-B14F-4D97-AF65-F5344CB8AC3E}">
        <p14:creationId xmlns:p14="http://schemas.microsoft.com/office/powerpoint/2010/main" val="1836466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6709-3244-47D4-A247-29DF0AF139F4}"/>
              </a:ext>
            </a:extLst>
          </p:cNvPr>
          <p:cNvSpPr>
            <a:spLocks noGrp="1"/>
          </p:cNvSpPr>
          <p:nvPr>
            <p:ph type="title"/>
          </p:nvPr>
        </p:nvSpPr>
        <p:spPr/>
        <p:txBody>
          <a:bodyPr/>
          <a:lstStyle/>
          <a:p>
            <a:r>
              <a:rPr lang="en-CA" dirty="0"/>
              <a:t>Industry Outlook 2020</a:t>
            </a:r>
          </a:p>
        </p:txBody>
      </p:sp>
      <p:pic>
        <p:nvPicPr>
          <p:cNvPr id="4" name="Picture 3">
            <a:extLst>
              <a:ext uri="{FF2B5EF4-FFF2-40B4-BE49-F238E27FC236}">
                <a16:creationId xmlns:a16="http://schemas.microsoft.com/office/drawing/2014/main" id="{81FD381E-973D-411D-B04A-0F329ED773F6}"/>
              </a:ext>
            </a:extLst>
          </p:cNvPr>
          <p:cNvPicPr>
            <a:picLocks noChangeAspect="1"/>
          </p:cNvPicPr>
          <p:nvPr/>
        </p:nvPicPr>
        <p:blipFill>
          <a:blip r:embed="rId2"/>
          <a:stretch>
            <a:fillRect/>
          </a:stretch>
        </p:blipFill>
        <p:spPr>
          <a:xfrm>
            <a:off x="6172200" y="1600200"/>
            <a:ext cx="2514600" cy="1981200"/>
          </a:xfrm>
          <a:prstGeom prst="rect">
            <a:avLst/>
          </a:prstGeom>
        </p:spPr>
      </p:pic>
      <p:pic>
        <p:nvPicPr>
          <p:cNvPr id="5" name="Picture 4">
            <a:extLst>
              <a:ext uri="{FF2B5EF4-FFF2-40B4-BE49-F238E27FC236}">
                <a16:creationId xmlns:a16="http://schemas.microsoft.com/office/drawing/2014/main" id="{F29736EC-D6BC-421A-A56A-1B1ABD70990F}"/>
              </a:ext>
            </a:extLst>
          </p:cNvPr>
          <p:cNvPicPr>
            <a:picLocks noChangeAspect="1"/>
          </p:cNvPicPr>
          <p:nvPr/>
        </p:nvPicPr>
        <p:blipFill>
          <a:blip r:embed="rId3"/>
          <a:stretch>
            <a:fillRect/>
          </a:stretch>
        </p:blipFill>
        <p:spPr>
          <a:xfrm>
            <a:off x="6172200" y="3943959"/>
            <a:ext cx="2514600" cy="1833820"/>
          </a:xfrm>
          <a:prstGeom prst="rect">
            <a:avLst/>
          </a:prstGeom>
        </p:spPr>
      </p:pic>
      <p:sp>
        <p:nvSpPr>
          <p:cNvPr id="9" name="TextBox 8">
            <a:extLst>
              <a:ext uri="{FF2B5EF4-FFF2-40B4-BE49-F238E27FC236}">
                <a16:creationId xmlns:a16="http://schemas.microsoft.com/office/drawing/2014/main" id="{E91E19F8-9BD8-40DF-A0CD-58D6D0DC53C9}"/>
              </a:ext>
            </a:extLst>
          </p:cNvPr>
          <p:cNvSpPr txBox="1"/>
          <p:nvPr/>
        </p:nvSpPr>
        <p:spPr>
          <a:xfrm>
            <a:off x="152400" y="1417638"/>
            <a:ext cx="6019800" cy="419031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Stat’s Can and AAFC estimates (as of March 19, 2020):</a:t>
            </a:r>
          </a:p>
          <a:p>
            <a:pPr marL="1110402"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Wheat: 25.8 million acres (down 1%) </a:t>
            </a:r>
          </a:p>
          <a:p>
            <a:pPr marL="1110402"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Canola: 20.5 million acres (down 2% yoy)</a:t>
            </a:r>
          </a:p>
          <a:p>
            <a:pPr marL="1110402"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Corn:  3.6 million acres (down 2% yoy)</a:t>
            </a:r>
          </a:p>
          <a:p>
            <a:pPr marL="1110402"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Soybeans: 5.6 million acres (flat)</a:t>
            </a:r>
          </a:p>
          <a:p>
            <a:pPr marL="1110402"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Potatoes</a:t>
            </a:r>
          </a:p>
          <a:p>
            <a:pPr marL="1567579" lvl="2"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2020 contracts reduced by 15-20%</a:t>
            </a:r>
          </a:p>
          <a:p>
            <a:pPr marL="1567579" lvl="2"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2019 production at risk</a:t>
            </a:r>
          </a:p>
        </p:txBody>
      </p:sp>
    </p:spTree>
    <p:extLst>
      <p:ext uri="{BB962C8B-B14F-4D97-AF65-F5344CB8AC3E}">
        <p14:creationId xmlns:p14="http://schemas.microsoft.com/office/powerpoint/2010/main" val="1446287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8EF6-A71A-4BFC-B93B-8F60D1005552}"/>
              </a:ext>
            </a:extLst>
          </p:cNvPr>
          <p:cNvSpPr>
            <a:spLocks noGrp="1"/>
          </p:cNvSpPr>
          <p:nvPr>
            <p:ph type="title"/>
          </p:nvPr>
        </p:nvSpPr>
        <p:spPr/>
        <p:txBody>
          <a:bodyPr/>
          <a:lstStyle/>
          <a:p>
            <a:r>
              <a:rPr lang="en-US" dirty="0"/>
              <a:t>Industry Outlook 2020</a:t>
            </a:r>
            <a:endParaRPr lang="en-CA" dirty="0"/>
          </a:p>
        </p:txBody>
      </p:sp>
      <p:sp>
        <p:nvSpPr>
          <p:cNvPr id="4" name="TextBox 3">
            <a:extLst>
              <a:ext uri="{FF2B5EF4-FFF2-40B4-BE49-F238E27FC236}">
                <a16:creationId xmlns:a16="http://schemas.microsoft.com/office/drawing/2014/main" id="{55D61033-0261-49AE-B185-C6765B50DA52}"/>
              </a:ext>
            </a:extLst>
          </p:cNvPr>
          <p:cNvSpPr txBox="1"/>
          <p:nvPr/>
        </p:nvSpPr>
        <p:spPr>
          <a:xfrm>
            <a:off x="152400" y="1524000"/>
            <a:ext cx="6019800" cy="4525963"/>
          </a:xfrm>
          <a:prstGeom prst="rect">
            <a:avLst/>
          </a:prstGeom>
        </p:spPr>
        <p:txBody>
          <a:bodyPr rtlCol="0">
            <a:normAutofit/>
          </a:bodyPr>
          <a:lstStyle/>
          <a:p>
            <a:pPr marL="849226" lvl="1" defTabSz="914400">
              <a:lnSpc>
                <a:spcPct val="90000"/>
              </a:lnSpc>
              <a:spcBef>
                <a:spcPct val="20000"/>
              </a:spcBef>
            </a:pPr>
            <a:endParaRPr lang="en-US" sz="2000" dirty="0"/>
          </a:p>
          <a:p>
            <a:pPr marL="653225" indent="-457200" defTabSz="914400">
              <a:lnSpc>
                <a:spcPct val="90000"/>
              </a:lnSpc>
              <a:spcBef>
                <a:spcPct val="20000"/>
              </a:spcBef>
              <a:buFont typeface="Arial" pitchFamily="34" charset="0"/>
              <a:buChar char="•"/>
            </a:pPr>
            <a:r>
              <a:rPr lang="en-US" sz="2000" dirty="0"/>
              <a:t>Wheat: 44.7 million acres (down 1% yoy)</a:t>
            </a:r>
          </a:p>
          <a:p>
            <a:pPr marL="1110402" lvl="1" indent="-457200" defTabSz="914400">
              <a:lnSpc>
                <a:spcPct val="90000"/>
              </a:lnSpc>
              <a:spcBef>
                <a:spcPct val="20000"/>
              </a:spcBef>
              <a:buFont typeface="Arial" pitchFamily="34" charset="0"/>
              <a:buChar char="•"/>
            </a:pPr>
            <a:r>
              <a:rPr lang="en-US" sz="2000" dirty="0"/>
              <a:t>Lowest planting intention since 1919</a:t>
            </a:r>
          </a:p>
          <a:p>
            <a:pPr marL="1110402" lvl="1" indent="-457200" defTabSz="914400">
              <a:lnSpc>
                <a:spcPct val="90000"/>
              </a:lnSpc>
              <a:spcBef>
                <a:spcPct val="20000"/>
              </a:spcBef>
              <a:buFont typeface="Arial" pitchFamily="34" charset="0"/>
              <a:buChar char="•"/>
            </a:pPr>
            <a:r>
              <a:rPr lang="en-US" sz="2000" dirty="0"/>
              <a:t>Prices supported by protectionist policy</a:t>
            </a:r>
          </a:p>
          <a:p>
            <a:pPr marL="849226" lvl="1" defTabSz="914400">
              <a:lnSpc>
                <a:spcPct val="90000"/>
              </a:lnSpc>
              <a:spcBef>
                <a:spcPct val="20000"/>
              </a:spcBef>
            </a:pPr>
            <a:endParaRPr lang="en-US" sz="2000" dirty="0"/>
          </a:p>
          <a:p>
            <a:pPr marL="653225" indent="-457200" defTabSz="914400">
              <a:lnSpc>
                <a:spcPct val="90000"/>
              </a:lnSpc>
              <a:spcBef>
                <a:spcPct val="20000"/>
              </a:spcBef>
              <a:buFont typeface="Arial" pitchFamily="34" charset="0"/>
              <a:buChar char="•"/>
            </a:pPr>
            <a:r>
              <a:rPr lang="en-US" sz="2000" dirty="0"/>
              <a:t>Corn:  96+ million acres (up 8% yoy)</a:t>
            </a:r>
          </a:p>
          <a:p>
            <a:pPr marL="1110402" lvl="1" indent="-457200" defTabSz="914400">
              <a:lnSpc>
                <a:spcPct val="90000"/>
              </a:lnSpc>
              <a:spcBef>
                <a:spcPct val="20000"/>
              </a:spcBef>
              <a:buFont typeface="Arial" pitchFamily="34" charset="0"/>
              <a:buChar char="•"/>
            </a:pPr>
            <a:r>
              <a:rPr lang="en-US" sz="2000" dirty="0"/>
              <a:t>Largest since 2012</a:t>
            </a:r>
          </a:p>
          <a:p>
            <a:pPr marL="1110402" lvl="1" indent="-457200" defTabSz="914400">
              <a:lnSpc>
                <a:spcPct val="90000"/>
              </a:lnSpc>
              <a:spcBef>
                <a:spcPct val="20000"/>
              </a:spcBef>
              <a:buFont typeface="Arial" pitchFamily="34" charset="0"/>
              <a:buChar char="•"/>
            </a:pPr>
            <a:r>
              <a:rPr lang="en-US" sz="2000" dirty="0"/>
              <a:t>Ethanol demand 40% historically</a:t>
            </a:r>
          </a:p>
          <a:p>
            <a:pPr marL="1110402" lvl="1" indent="-457200" defTabSz="914400">
              <a:lnSpc>
                <a:spcPct val="90000"/>
              </a:lnSpc>
              <a:spcBef>
                <a:spcPct val="20000"/>
              </a:spcBef>
              <a:buFont typeface="Arial" pitchFamily="34" charset="0"/>
              <a:buChar char="•"/>
            </a:pPr>
            <a:r>
              <a:rPr lang="en-US" sz="2000" dirty="0"/>
              <a:t>Pressure on pricing</a:t>
            </a:r>
          </a:p>
          <a:p>
            <a:pPr marL="1502427" lvl="2" defTabSz="914400">
              <a:lnSpc>
                <a:spcPct val="90000"/>
              </a:lnSpc>
              <a:spcBef>
                <a:spcPct val="20000"/>
              </a:spcBef>
            </a:pPr>
            <a:endParaRPr lang="en-US" sz="2000" dirty="0"/>
          </a:p>
          <a:p>
            <a:pPr marL="653225" indent="-457200" defTabSz="914400">
              <a:lnSpc>
                <a:spcPct val="90000"/>
              </a:lnSpc>
              <a:spcBef>
                <a:spcPct val="20000"/>
              </a:spcBef>
              <a:buFont typeface="Arial" pitchFamily="34" charset="0"/>
              <a:buChar char="•"/>
            </a:pPr>
            <a:r>
              <a:rPr lang="en-US" sz="2000" dirty="0"/>
              <a:t>Soybeans:  83.5 million acres (up 10% yoy)</a:t>
            </a:r>
          </a:p>
          <a:p>
            <a:pPr marL="1110402" lvl="1" indent="-457200" defTabSz="914400">
              <a:lnSpc>
                <a:spcPct val="90000"/>
              </a:lnSpc>
              <a:spcBef>
                <a:spcPct val="20000"/>
              </a:spcBef>
              <a:buFont typeface="Arial" pitchFamily="34" charset="0"/>
              <a:buChar char="•"/>
            </a:pPr>
            <a:r>
              <a:rPr lang="en-US" sz="2000" dirty="0"/>
              <a:t>Large carryover still impacting prices</a:t>
            </a:r>
          </a:p>
        </p:txBody>
      </p:sp>
      <p:pic>
        <p:nvPicPr>
          <p:cNvPr id="5" name="Picture 4">
            <a:extLst>
              <a:ext uri="{FF2B5EF4-FFF2-40B4-BE49-F238E27FC236}">
                <a16:creationId xmlns:a16="http://schemas.microsoft.com/office/drawing/2014/main" id="{D28414D2-EB16-4527-A3A3-4EE80922F45A}"/>
              </a:ext>
            </a:extLst>
          </p:cNvPr>
          <p:cNvPicPr>
            <a:picLocks noChangeAspect="1"/>
          </p:cNvPicPr>
          <p:nvPr/>
        </p:nvPicPr>
        <p:blipFill>
          <a:blip r:embed="rId2"/>
          <a:stretch>
            <a:fillRect/>
          </a:stretch>
        </p:blipFill>
        <p:spPr>
          <a:xfrm>
            <a:off x="6177516" y="1175303"/>
            <a:ext cx="2459665" cy="2119712"/>
          </a:xfrm>
          <a:prstGeom prst="rect">
            <a:avLst/>
          </a:prstGeom>
        </p:spPr>
      </p:pic>
      <p:pic>
        <p:nvPicPr>
          <p:cNvPr id="6" name="Picture 5">
            <a:extLst>
              <a:ext uri="{FF2B5EF4-FFF2-40B4-BE49-F238E27FC236}">
                <a16:creationId xmlns:a16="http://schemas.microsoft.com/office/drawing/2014/main" id="{1E5910AA-E31B-4DA3-B97A-4FCEA30EBE8F}"/>
              </a:ext>
            </a:extLst>
          </p:cNvPr>
          <p:cNvPicPr>
            <a:picLocks noChangeAspect="1"/>
          </p:cNvPicPr>
          <p:nvPr/>
        </p:nvPicPr>
        <p:blipFill rotWithShape="1">
          <a:blip r:embed="rId3"/>
          <a:srcRect l="21320" r="29155" b="-1"/>
          <a:stretch/>
        </p:blipFill>
        <p:spPr>
          <a:xfrm>
            <a:off x="6172200" y="3480821"/>
            <a:ext cx="2464981" cy="2253697"/>
          </a:xfrm>
          <a:prstGeom prst="rect">
            <a:avLst/>
          </a:prstGeom>
          <a:noFill/>
        </p:spPr>
      </p:pic>
    </p:spTree>
    <p:extLst>
      <p:ext uri="{BB962C8B-B14F-4D97-AF65-F5344CB8AC3E}">
        <p14:creationId xmlns:p14="http://schemas.microsoft.com/office/powerpoint/2010/main" val="1231302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BA0D-F8C5-49E1-BA38-E3DAA57447D6}"/>
              </a:ext>
            </a:extLst>
          </p:cNvPr>
          <p:cNvSpPr>
            <a:spLocks noGrp="1"/>
          </p:cNvSpPr>
          <p:nvPr>
            <p:ph type="title"/>
          </p:nvPr>
        </p:nvSpPr>
        <p:spPr/>
        <p:txBody>
          <a:bodyPr/>
          <a:lstStyle/>
          <a:p>
            <a:r>
              <a:rPr lang="en-CA" dirty="0"/>
              <a:t>Industry Outlook 2020</a:t>
            </a:r>
          </a:p>
        </p:txBody>
      </p:sp>
      <p:pic>
        <p:nvPicPr>
          <p:cNvPr id="4" name="Picture 2" descr="Related image">
            <a:extLst>
              <a:ext uri="{FF2B5EF4-FFF2-40B4-BE49-F238E27FC236}">
                <a16:creationId xmlns:a16="http://schemas.microsoft.com/office/drawing/2014/main" id="{8AE96103-D9C0-4B37-B047-16E75B2AEF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031" r="-3" b="-3"/>
          <a:stretch/>
        </p:blipFill>
        <p:spPr bwMode="auto">
          <a:xfrm>
            <a:off x="4444682" y="990600"/>
            <a:ext cx="4699318" cy="190500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30B2C76-495D-484A-BBBE-BD4234691374}"/>
              </a:ext>
            </a:extLst>
          </p:cNvPr>
          <p:cNvPicPr>
            <a:picLocks noChangeAspect="1"/>
          </p:cNvPicPr>
          <p:nvPr/>
        </p:nvPicPr>
        <p:blipFill rotWithShape="1">
          <a:blip r:embed="rId3"/>
          <a:srcRect l="3147" r="8074" b="-3"/>
          <a:stretch/>
        </p:blipFill>
        <p:spPr>
          <a:xfrm>
            <a:off x="5257800" y="2895600"/>
            <a:ext cx="3902692" cy="20574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6" name="Picture 5">
            <a:extLst>
              <a:ext uri="{FF2B5EF4-FFF2-40B4-BE49-F238E27FC236}">
                <a16:creationId xmlns:a16="http://schemas.microsoft.com/office/drawing/2014/main" id="{59CA032E-1963-46DE-A442-A75BFD49B7EC}"/>
              </a:ext>
            </a:extLst>
          </p:cNvPr>
          <p:cNvPicPr>
            <a:picLocks noChangeAspect="1"/>
          </p:cNvPicPr>
          <p:nvPr/>
        </p:nvPicPr>
        <p:blipFill rotWithShape="1">
          <a:blip r:embed="rId4"/>
          <a:srcRect l="23517"/>
          <a:stretch/>
        </p:blipFill>
        <p:spPr>
          <a:xfrm>
            <a:off x="6054005" y="4953000"/>
            <a:ext cx="3108287" cy="1905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7" name="Rectangle 6">
            <a:extLst>
              <a:ext uri="{FF2B5EF4-FFF2-40B4-BE49-F238E27FC236}">
                <a16:creationId xmlns:a16="http://schemas.microsoft.com/office/drawing/2014/main" id="{E77C55E9-CD05-4410-90C9-5B8B7D58D7AF}"/>
              </a:ext>
            </a:extLst>
          </p:cNvPr>
          <p:cNvSpPr/>
          <p:nvPr/>
        </p:nvSpPr>
        <p:spPr>
          <a:xfrm>
            <a:off x="317341" y="1824704"/>
            <a:ext cx="4267200" cy="4181473"/>
          </a:xfrm>
          <a:prstGeom prst="rect">
            <a:avLst/>
          </a:prstGeom>
        </p:spPr>
        <p:txBody>
          <a:bodyPr vert="horz" lIns="91440" tIns="45720" rIns="91440" bIns="45720" rtlCol="0">
            <a:normAutofit/>
          </a:bodyPr>
          <a:lstStyle/>
          <a:p>
            <a:pPr marL="236713" indent="-228600" defTabSz="914400">
              <a:lnSpc>
                <a:spcPct val="90000"/>
              </a:lnSpc>
              <a:spcAft>
                <a:spcPts val="600"/>
              </a:spcAft>
              <a:buFont typeface="Arial" panose="020B0604020202020204" pitchFamily="34" charset="0"/>
              <a:buChar char="•"/>
            </a:pPr>
            <a:r>
              <a:rPr lang="en-US" sz="2000" dirty="0">
                <a:solidFill>
                  <a:srgbClr val="000000"/>
                </a:solidFill>
              </a:rPr>
              <a:t>Lower machinery purchases overall continue</a:t>
            </a:r>
          </a:p>
          <a:p>
            <a:pPr marL="8113" defTabSz="914400">
              <a:lnSpc>
                <a:spcPct val="90000"/>
              </a:lnSpc>
              <a:spcAft>
                <a:spcPts val="600"/>
              </a:spcAft>
            </a:pPr>
            <a:endParaRPr lang="en-US" sz="2000" dirty="0">
              <a:solidFill>
                <a:srgbClr val="000000"/>
              </a:solidFill>
            </a:endParaRPr>
          </a:p>
          <a:p>
            <a:pPr marL="693890" lvl="1" indent="-228600" defTabSz="914400">
              <a:lnSpc>
                <a:spcPct val="90000"/>
              </a:lnSpc>
              <a:spcAft>
                <a:spcPts val="600"/>
              </a:spcAft>
              <a:buFont typeface="Arial" panose="020B0604020202020204" pitchFamily="34" charset="0"/>
              <a:buChar char="•"/>
            </a:pPr>
            <a:r>
              <a:rPr lang="en-US" sz="2000" dirty="0">
                <a:solidFill>
                  <a:srgbClr val="000000"/>
                </a:solidFill>
              </a:rPr>
              <a:t>4WD tractors down 19% yoy</a:t>
            </a:r>
          </a:p>
          <a:p>
            <a:pPr marL="644899" lvl="1" indent="-228600" defTabSz="914400">
              <a:lnSpc>
                <a:spcPct val="90000"/>
              </a:lnSpc>
              <a:spcAft>
                <a:spcPts val="600"/>
              </a:spcAft>
              <a:buFont typeface="Arial" panose="020B0604020202020204" pitchFamily="34" charset="0"/>
              <a:buChar char="•"/>
            </a:pPr>
            <a:r>
              <a:rPr lang="en-US" sz="2000" dirty="0">
                <a:solidFill>
                  <a:srgbClr val="000000"/>
                </a:solidFill>
              </a:rPr>
              <a:t>2WD tractors down 23% yoy</a:t>
            </a:r>
          </a:p>
          <a:p>
            <a:pPr marL="644899" lvl="1" indent="-228600" defTabSz="914400">
              <a:lnSpc>
                <a:spcPct val="90000"/>
              </a:lnSpc>
              <a:spcAft>
                <a:spcPts val="600"/>
              </a:spcAft>
              <a:buFont typeface="Arial" panose="020B0604020202020204" pitchFamily="34" charset="0"/>
              <a:buChar char="•"/>
            </a:pPr>
            <a:r>
              <a:rPr lang="en-US" sz="2000" dirty="0">
                <a:solidFill>
                  <a:srgbClr val="000000"/>
                </a:solidFill>
              </a:rPr>
              <a:t>Combine sales down 38% yoy</a:t>
            </a:r>
          </a:p>
          <a:p>
            <a:pPr marL="644899" lvl="1" indent="-228600" defTabSz="914400">
              <a:lnSpc>
                <a:spcPct val="90000"/>
              </a:lnSpc>
              <a:spcAft>
                <a:spcPts val="600"/>
              </a:spcAft>
              <a:buFont typeface="Arial" panose="020B0604020202020204" pitchFamily="34" charset="0"/>
              <a:buChar char="•"/>
            </a:pPr>
            <a:r>
              <a:rPr lang="en-US" sz="2000" dirty="0">
                <a:solidFill>
                  <a:srgbClr val="000000"/>
                </a:solidFill>
              </a:rPr>
              <a:t>Favorable exchange rate causing increased interest from US buyers</a:t>
            </a:r>
          </a:p>
        </p:txBody>
      </p:sp>
    </p:spTree>
    <p:extLst>
      <p:ext uri="{BB962C8B-B14F-4D97-AF65-F5344CB8AC3E}">
        <p14:creationId xmlns:p14="http://schemas.microsoft.com/office/powerpoint/2010/main" val="1116766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08F84-55FA-4146-97D8-829CD83ED7F1}"/>
              </a:ext>
            </a:extLst>
          </p:cNvPr>
          <p:cNvSpPr>
            <a:spLocks noGrp="1"/>
          </p:cNvSpPr>
          <p:nvPr>
            <p:ph type="title"/>
          </p:nvPr>
        </p:nvSpPr>
        <p:spPr/>
        <p:txBody>
          <a:bodyPr/>
          <a:lstStyle/>
          <a:p>
            <a:r>
              <a:rPr lang="en-CA" dirty="0"/>
              <a:t>Industry Outlook 2020</a:t>
            </a:r>
          </a:p>
        </p:txBody>
      </p:sp>
      <p:sp>
        <p:nvSpPr>
          <p:cNvPr id="3" name="Content Placeholder 2">
            <a:extLst>
              <a:ext uri="{FF2B5EF4-FFF2-40B4-BE49-F238E27FC236}">
                <a16:creationId xmlns:a16="http://schemas.microsoft.com/office/drawing/2014/main" id="{ED0DC64A-3399-4FB2-B690-A4DA07DD0E8A}"/>
              </a:ext>
            </a:extLst>
          </p:cNvPr>
          <p:cNvSpPr>
            <a:spLocks noGrp="1"/>
          </p:cNvSpPr>
          <p:nvPr>
            <p:ph idx="1"/>
          </p:nvPr>
        </p:nvSpPr>
        <p:spPr/>
        <p:txBody>
          <a:bodyPr/>
          <a:lstStyle/>
          <a:p>
            <a:r>
              <a:rPr lang="en-CA" sz="2000" dirty="0"/>
              <a:t>Canadian farmland value up 5.2% in 2019 (FCC)</a:t>
            </a:r>
          </a:p>
          <a:p>
            <a:r>
              <a:rPr lang="en-CA" sz="2000" dirty="0"/>
              <a:t>Trend is still up but at a lower pace</a:t>
            </a:r>
          </a:p>
          <a:p>
            <a:r>
              <a:rPr lang="en-CA" sz="2000" dirty="0"/>
              <a:t>Production challenges due to weather a factor</a:t>
            </a:r>
          </a:p>
          <a:p>
            <a:r>
              <a:rPr lang="en-CA" sz="2000" dirty="0"/>
              <a:t>Low interest rate environment currently</a:t>
            </a:r>
          </a:p>
          <a:p>
            <a:r>
              <a:rPr lang="en-CA" sz="2000" dirty="0"/>
              <a:t>Producers are cautious </a:t>
            </a:r>
          </a:p>
          <a:p>
            <a:endParaRPr lang="en-CA" dirty="0"/>
          </a:p>
        </p:txBody>
      </p:sp>
    </p:spTree>
    <p:extLst>
      <p:ext uri="{BB962C8B-B14F-4D97-AF65-F5344CB8AC3E}">
        <p14:creationId xmlns:p14="http://schemas.microsoft.com/office/powerpoint/2010/main" val="4104400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0823-9F43-4D02-B603-456ACB1B4AB0}"/>
              </a:ext>
            </a:extLst>
          </p:cNvPr>
          <p:cNvSpPr>
            <a:spLocks noGrp="1"/>
          </p:cNvSpPr>
          <p:nvPr>
            <p:ph type="title"/>
          </p:nvPr>
        </p:nvSpPr>
        <p:spPr/>
        <p:txBody>
          <a:bodyPr/>
          <a:lstStyle/>
          <a:p>
            <a:r>
              <a:rPr lang="en-CA" dirty="0"/>
              <a:t>Industry Outlook 2020</a:t>
            </a:r>
          </a:p>
        </p:txBody>
      </p:sp>
      <p:pic>
        <p:nvPicPr>
          <p:cNvPr id="4" name="Content Placeholder 3" descr="S:\Creative Services\Resources\Photos\Stock Photography\~ Client Groups\Agriculture\Pigs\19275.JPG">
            <a:extLst>
              <a:ext uri="{FF2B5EF4-FFF2-40B4-BE49-F238E27FC236}">
                <a16:creationId xmlns:a16="http://schemas.microsoft.com/office/drawing/2014/main" id="{5D7391B0-1599-4C62-9B01-6DAA7F335AE2}"/>
              </a:ext>
            </a:extLst>
          </p:cNvPr>
          <p:cNvPicPr>
            <a:picLocks noGrp="1" noChangeAspect="1" noChangeArrowheads="1"/>
          </p:cNvPicPr>
          <p:nvPr>
            <p:ph idx="1"/>
          </p:nvPr>
        </p:nvPicPr>
        <p:blipFill>
          <a:blip r:embed="rId2" cstate="print"/>
          <a:srcRect l="19243" r="11536"/>
          <a:stretch>
            <a:fillRect/>
          </a:stretch>
        </p:blipFill>
        <p:spPr bwMode="auto">
          <a:xfrm>
            <a:off x="609600" y="1524000"/>
            <a:ext cx="2287276" cy="2211185"/>
          </a:xfrm>
          <a:prstGeom prst="rect">
            <a:avLst/>
          </a:prstGeom>
          <a:noFill/>
        </p:spPr>
      </p:pic>
      <p:sp>
        <p:nvSpPr>
          <p:cNvPr id="5" name="Content Placeholder 6">
            <a:extLst>
              <a:ext uri="{FF2B5EF4-FFF2-40B4-BE49-F238E27FC236}">
                <a16:creationId xmlns:a16="http://schemas.microsoft.com/office/drawing/2014/main" id="{47C1DA06-7634-42E4-8A18-07E0C8E57CBA}"/>
              </a:ext>
            </a:extLst>
          </p:cNvPr>
          <p:cNvSpPr txBox="1">
            <a:spLocks/>
          </p:cNvSpPr>
          <p:nvPr/>
        </p:nvSpPr>
        <p:spPr>
          <a:xfrm>
            <a:off x="3276600" y="1524000"/>
            <a:ext cx="5486400" cy="268857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000" b="1" dirty="0"/>
              <a:t>Hogs</a:t>
            </a:r>
          </a:p>
          <a:p>
            <a:r>
              <a:rPr lang="en-CA" sz="1800" dirty="0"/>
              <a:t>Shifting demand</a:t>
            </a:r>
          </a:p>
          <a:p>
            <a:r>
              <a:rPr lang="en-CA" sz="1800" dirty="0"/>
              <a:t>Plant closures</a:t>
            </a:r>
          </a:p>
          <a:p>
            <a:r>
              <a:rPr lang="en-CA" sz="1800" dirty="0"/>
              <a:t>ASF</a:t>
            </a:r>
            <a:endParaRPr lang="en-CA" sz="1400" dirty="0"/>
          </a:p>
        </p:txBody>
      </p:sp>
      <p:cxnSp>
        <p:nvCxnSpPr>
          <p:cNvPr id="6" name="Straight Connector 5">
            <a:extLst>
              <a:ext uri="{FF2B5EF4-FFF2-40B4-BE49-F238E27FC236}">
                <a16:creationId xmlns:a16="http://schemas.microsoft.com/office/drawing/2014/main" id="{8EE4C0DB-ADB6-42D0-B72A-D425966701DE}"/>
              </a:ext>
            </a:extLst>
          </p:cNvPr>
          <p:cNvCxnSpPr/>
          <p:nvPr/>
        </p:nvCxnSpPr>
        <p:spPr>
          <a:xfrm>
            <a:off x="609600" y="4038600"/>
            <a:ext cx="7848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DF777F8-712E-463D-A167-2CFECA4694F4}"/>
              </a:ext>
            </a:extLst>
          </p:cNvPr>
          <p:cNvSpPr txBox="1"/>
          <p:nvPr/>
        </p:nvSpPr>
        <p:spPr>
          <a:xfrm>
            <a:off x="649800" y="4307602"/>
            <a:ext cx="7391400" cy="1554272"/>
          </a:xfrm>
          <a:prstGeom prst="rect">
            <a:avLst/>
          </a:prstGeom>
          <a:noFill/>
        </p:spPr>
        <p:txBody>
          <a:bodyPr wrap="square" rtlCol="0">
            <a:spAutoFit/>
          </a:bodyPr>
          <a:lstStyle/>
          <a:p>
            <a:pPr>
              <a:spcAft>
                <a:spcPts val="600"/>
              </a:spcAft>
            </a:pPr>
            <a:r>
              <a:rPr lang="en-CA" i="1" u="sng" dirty="0"/>
              <a:t>Safe Guards</a:t>
            </a:r>
          </a:p>
          <a:p>
            <a:pPr>
              <a:buFont typeface="Arial" pitchFamily="34" charset="0"/>
              <a:buChar char="•"/>
            </a:pPr>
            <a:r>
              <a:rPr lang="en-CA" i="1" dirty="0"/>
              <a:t>   Perform walk-through on short notice and assess condition of </a:t>
            </a:r>
          </a:p>
          <a:p>
            <a:r>
              <a:rPr lang="en-CA" i="1" dirty="0"/>
              <a:t>    herd and barn operations</a:t>
            </a:r>
          </a:p>
          <a:p>
            <a:pPr>
              <a:buFont typeface="Arial" pitchFamily="34" charset="0"/>
              <a:buChar char="•"/>
            </a:pPr>
            <a:r>
              <a:rPr lang="en-CA" i="1" dirty="0"/>
              <a:t>   Verify proper registration on land and related farm equipment</a:t>
            </a:r>
          </a:p>
          <a:p>
            <a:pPr>
              <a:buFont typeface="Arial" pitchFamily="34" charset="0"/>
              <a:buChar char="•"/>
            </a:pPr>
            <a:r>
              <a:rPr lang="en-CA" i="1" dirty="0"/>
              <a:t>   Verify AgriStability status.</a:t>
            </a:r>
          </a:p>
        </p:txBody>
      </p:sp>
    </p:spTree>
    <p:extLst>
      <p:ext uri="{BB962C8B-B14F-4D97-AF65-F5344CB8AC3E}">
        <p14:creationId xmlns:p14="http://schemas.microsoft.com/office/powerpoint/2010/main" val="3080899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3B1B-3C7E-46D7-8B40-734AA3315F14}"/>
              </a:ext>
            </a:extLst>
          </p:cNvPr>
          <p:cNvSpPr>
            <a:spLocks noGrp="1"/>
          </p:cNvSpPr>
          <p:nvPr>
            <p:ph type="title"/>
          </p:nvPr>
        </p:nvSpPr>
        <p:spPr/>
        <p:txBody>
          <a:bodyPr/>
          <a:lstStyle/>
          <a:p>
            <a:r>
              <a:rPr lang="en-CA" dirty="0"/>
              <a:t>Industry Outlook 2020</a:t>
            </a:r>
          </a:p>
        </p:txBody>
      </p:sp>
      <p:sp>
        <p:nvSpPr>
          <p:cNvPr id="5" name="Content Placeholder 4">
            <a:extLst>
              <a:ext uri="{FF2B5EF4-FFF2-40B4-BE49-F238E27FC236}">
                <a16:creationId xmlns:a16="http://schemas.microsoft.com/office/drawing/2014/main" id="{3DE65B20-1B0C-4918-9F18-6709197718D0}"/>
              </a:ext>
            </a:extLst>
          </p:cNvPr>
          <p:cNvSpPr>
            <a:spLocks noGrp="1"/>
          </p:cNvSpPr>
          <p:nvPr>
            <p:ph idx="1"/>
          </p:nvPr>
        </p:nvSpPr>
        <p:spPr/>
        <p:txBody>
          <a:bodyPr/>
          <a:lstStyle/>
          <a:p>
            <a:r>
              <a:rPr lang="en-CA" sz="2400" dirty="0"/>
              <a:t>Cash isoweans prices have been drastically reduced with producers receiving $5/head or less</a:t>
            </a:r>
          </a:p>
          <a:p>
            <a:r>
              <a:rPr lang="en-CA" sz="2400" dirty="0"/>
              <a:t>Many contracts producers had with US buyers are being cancelled</a:t>
            </a:r>
          </a:p>
          <a:p>
            <a:r>
              <a:rPr lang="en-CA" sz="2400" dirty="0"/>
              <a:t>Summer prices for finished hogs, typically when prices are the highest, have also sagged on the collapse of US lean hog futures </a:t>
            </a:r>
          </a:p>
          <a:p>
            <a:r>
              <a:rPr lang="en-CA" sz="2400" dirty="0"/>
              <a:t>Some producers are seeing close to $100/head less than this time last year. Many producers will be facing net losses on pigs shipped</a:t>
            </a:r>
          </a:p>
          <a:p>
            <a:endParaRPr lang="en-CA" dirty="0"/>
          </a:p>
        </p:txBody>
      </p:sp>
    </p:spTree>
    <p:extLst>
      <p:ext uri="{BB962C8B-B14F-4D97-AF65-F5344CB8AC3E}">
        <p14:creationId xmlns:p14="http://schemas.microsoft.com/office/powerpoint/2010/main" val="12313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457200" y="1415866"/>
            <a:ext cx="8229600" cy="4525963"/>
          </a:xfrm>
        </p:spPr>
        <p:txBody>
          <a:bodyPr/>
          <a:lstStyle/>
          <a:p>
            <a:r>
              <a:rPr lang="en-CA" sz="2400" dirty="0"/>
              <a:t>Canadian Agricultural Industry Outlook 2020</a:t>
            </a:r>
          </a:p>
          <a:p>
            <a:pPr lvl="1"/>
            <a:r>
              <a:rPr lang="en-CA" sz="1600" dirty="0"/>
              <a:t>Market Fundamentals</a:t>
            </a:r>
          </a:p>
          <a:p>
            <a:pPr lvl="1"/>
            <a:r>
              <a:rPr lang="en-CA" sz="1600" dirty="0"/>
              <a:t>US Dollar – US Trade</a:t>
            </a:r>
          </a:p>
          <a:p>
            <a:pPr lvl="1"/>
            <a:r>
              <a:rPr lang="en-CA" sz="1600" dirty="0"/>
              <a:t>Poultry</a:t>
            </a:r>
          </a:p>
          <a:p>
            <a:pPr lvl="1"/>
            <a:r>
              <a:rPr lang="en-CA" sz="1600" dirty="0"/>
              <a:t>Dairy</a:t>
            </a:r>
          </a:p>
          <a:p>
            <a:pPr lvl="1"/>
            <a:r>
              <a:rPr lang="en-CA" sz="1600" dirty="0"/>
              <a:t>Crops</a:t>
            </a:r>
          </a:p>
          <a:p>
            <a:pPr lvl="1"/>
            <a:r>
              <a:rPr lang="en-CA" sz="1600" dirty="0"/>
              <a:t>Hogs</a:t>
            </a:r>
          </a:p>
          <a:p>
            <a:pPr lvl="1"/>
            <a:r>
              <a:rPr lang="en-CA" sz="1600" dirty="0"/>
              <a:t>Beef</a:t>
            </a:r>
          </a:p>
          <a:p>
            <a:pPr lvl="1"/>
            <a:r>
              <a:rPr lang="en-CA" sz="1600" dirty="0"/>
              <a:t>Wineries</a:t>
            </a:r>
          </a:p>
          <a:p>
            <a:pPr lvl="1"/>
            <a:r>
              <a:rPr lang="en-CA" sz="1600" dirty="0"/>
              <a:t>Cannabis</a:t>
            </a:r>
          </a:p>
          <a:p>
            <a:pPr lvl="1"/>
            <a:r>
              <a:rPr lang="en-CA" sz="1600" dirty="0"/>
              <a:t>Food and Beverage</a:t>
            </a:r>
          </a:p>
          <a:p>
            <a:r>
              <a:rPr lang="en-CA" sz="2400" dirty="0"/>
              <a:t>Contacts</a:t>
            </a:r>
          </a:p>
          <a:p>
            <a:r>
              <a:rPr lang="en-CA" sz="2400" dirty="0"/>
              <a:t>Appendices </a:t>
            </a:r>
          </a:p>
          <a:p>
            <a:pPr lvl="1"/>
            <a:r>
              <a:rPr lang="en-CA" sz="2000" dirty="0"/>
              <a:t>Our People </a:t>
            </a:r>
          </a:p>
          <a:p>
            <a:endParaRPr lang="en-CA" dirty="0"/>
          </a:p>
        </p:txBody>
      </p:sp>
      <p:sp>
        <p:nvSpPr>
          <p:cNvPr id="4" name="Title 3">
            <a:extLst>
              <a:ext uri="{FF2B5EF4-FFF2-40B4-BE49-F238E27FC236}">
                <a16:creationId xmlns:a16="http://schemas.microsoft.com/office/drawing/2014/main" id="{56A0CC94-F8E6-4083-841C-99DD85665D4D}"/>
              </a:ext>
            </a:extLst>
          </p:cNvPr>
          <p:cNvSpPr>
            <a:spLocks noGrp="1"/>
          </p:cNvSpPr>
          <p:nvPr>
            <p:ph type="title"/>
          </p:nvPr>
        </p:nvSpPr>
        <p:spPr>
          <a:xfrm>
            <a:off x="457200" y="685800"/>
            <a:ext cx="7086600" cy="731838"/>
          </a:xfrm>
        </p:spPr>
        <p:txBody>
          <a:bodyPr/>
          <a:lstStyle/>
          <a:p>
            <a:r>
              <a:rPr lang="en-CA" sz="2400" dirty="0"/>
              <a:t>Ag Industry Outlook – Table of Contents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EEF87-A2FC-433D-B859-7BB946696599}"/>
              </a:ext>
            </a:extLst>
          </p:cNvPr>
          <p:cNvSpPr>
            <a:spLocks noGrp="1"/>
          </p:cNvSpPr>
          <p:nvPr>
            <p:ph type="title"/>
          </p:nvPr>
        </p:nvSpPr>
        <p:spPr/>
        <p:txBody>
          <a:bodyPr/>
          <a:lstStyle/>
          <a:p>
            <a:r>
              <a:rPr lang="en-CA" dirty="0"/>
              <a:t>Industry Outlook 2020</a:t>
            </a:r>
          </a:p>
        </p:txBody>
      </p:sp>
      <p:sp>
        <p:nvSpPr>
          <p:cNvPr id="3" name="Content Placeholder 2">
            <a:extLst>
              <a:ext uri="{FF2B5EF4-FFF2-40B4-BE49-F238E27FC236}">
                <a16:creationId xmlns:a16="http://schemas.microsoft.com/office/drawing/2014/main" id="{C51C2876-E228-4B2A-A6BD-0499BB539DD6}"/>
              </a:ext>
            </a:extLst>
          </p:cNvPr>
          <p:cNvSpPr>
            <a:spLocks noGrp="1"/>
          </p:cNvSpPr>
          <p:nvPr>
            <p:ph idx="1"/>
          </p:nvPr>
        </p:nvSpPr>
        <p:spPr/>
        <p:txBody>
          <a:bodyPr/>
          <a:lstStyle/>
          <a:p>
            <a:r>
              <a:rPr lang="en-CA" dirty="0"/>
              <a:t>Plant Closures (US capacity 475,000/day)</a:t>
            </a:r>
          </a:p>
          <a:p>
            <a:pPr lvl="1"/>
            <a:r>
              <a:rPr lang="en-CA" dirty="0"/>
              <a:t>Smithfield: South Dakota (20,000/day) </a:t>
            </a:r>
          </a:p>
          <a:p>
            <a:pPr lvl="5"/>
            <a:r>
              <a:rPr lang="en-CA" dirty="0"/>
              <a:t>Missouri</a:t>
            </a:r>
          </a:p>
          <a:p>
            <a:pPr lvl="5"/>
            <a:r>
              <a:rPr lang="en-CA" dirty="0"/>
              <a:t>Wisconsin</a:t>
            </a:r>
          </a:p>
          <a:p>
            <a:pPr lvl="1"/>
            <a:r>
              <a:rPr lang="en-CA" dirty="0"/>
              <a:t>JBS: Minnesota (20,000/day)</a:t>
            </a:r>
          </a:p>
          <a:p>
            <a:pPr lvl="1"/>
            <a:r>
              <a:rPr lang="en-CA" dirty="0"/>
              <a:t>Tyson: Iowa (10,000/day)</a:t>
            </a:r>
          </a:p>
          <a:p>
            <a:pPr lvl="1"/>
            <a:r>
              <a:rPr lang="en-CA" dirty="0"/>
              <a:t>Olymel: Quebec</a:t>
            </a:r>
          </a:p>
        </p:txBody>
      </p:sp>
    </p:spTree>
    <p:extLst>
      <p:ext uri="{BB962C8B-B14F-4D97-AF65-F5344CB8AC3E}">
        <p14:creationId xmlns:p14="http://schemas.microsoft.com/office/powerpoint/2010/main" val="3596437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9937-8759-43B2-B809-F74BC5E7387E}"/>
              </a:ext>
            </a:extLst>
          </p:cNvPr>
          <p:cNvSpPr>
            <a:spLocks noGrp="1"/>
          </p:cNvSpPr>
          <p:nvPr>
            <p:ph type="title"/>
          </p:nvPr>
        </p:nvSpPr>
        <p:spPr/>
        <p:txBody>
          <a:bodyPr/>
          <a:lstStyle/>
          <a:p>
            <a:r>
              <a:rPr lang="en-CA" dirty="0"/>
              <a:t>Industry Outlook 2020</a:t>
            </a:r>
          </a:p>
        </p:txBody>
      </p:sp>
      <p:sp>
        <p:nvSpPr>
          <p:cNvPr id="4" name="TextBox 3">
            <a:extLst>
              <a:ext uri="{FF2B5EF4-FFF2-40B4-BE49-F238E27FC236}">
                <a16:creationId xmlns:a16="http://schemas.microsoft.com/office/drawing/2014/main" id="{04CAC0B1-690E-469E-A811-9DEA93047F68}"/>
              </a:ext>
            </a:extLst>
          </p:cNvPr>
          <p:cNvSpPr txBox="1"/>
          <p:nvPr/>
        </p:nvSpPr>
        <p:spPr>
          <a:xfrm>
            <a:off x="762000" y="1372435"/>
            <a:ext cx="7772400" cy="313932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African Swine Fever ongoing</a:t>
            </a:r>
          </a:p>
          <a:p>
            <a:pPr marL="1110402"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Nearly 100% fatality for all hog ages</a:t>
            </a:r>
          </a:p>
          <a:p>
            <a:pPr marL="1110402"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Sweeping through Southeast Asian countries</a:t>
            </a:r>
          </a:p>
          <a:p>
            <a:pPr marL="1110402"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New cases had slowed at the end of 2019 but have increased in China lately.</a:t>
            </a:r>
          </a:p>
          <a:p>
            <a:pPr marL="1567579" lvl="2"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Dozens reported in last two months</a:t>
            </a:r>
          </a:p>
          <a:p>
            <a:pPr marL="1110402" lvl="1"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352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840C-3E49-4009-8801-CA79302F15E6}"/>
              </a:ext>
            </a:extLst>
          </p:cNvPr>
          <p:cNvSpPr>
            <a:spLocks noGrp="1"/>
          </p:cNvSpPr>
          <p:nvPr>
            <p:ph type="title"/>
          </p:nvPr>
        </p:nvSpPr>
        <p:spPr/>
        <p:txBody>
          <a:bodyPr/>
          <a:lstStyle/>
          <a:p>
            <a:r>
              <a:rPr lang="en-CA" dirty="0"/>
              <a:t>Industry Outlook 2020</a:t>
            </a:r>
            <a:br>
              <a:rPr lang="en-CA" dirty="0"/>
            </a:br>
            <a:endParaRPr lang="en-CA" dirty="0"/>
          </a:p>
        </p:txBody>
      </p:sp>
      <p:pic>
        <p:nvPicPr>
          <p:cNvPr id="4" name="Picture 2" descr="S:\Creative Services\Resources\Photos\Stock Photography\~ Client Groups\Agriculture\Cows\iStock_000000700507Large.jpg">
            <a:extLst>
              <a:ext uri="{FF2B5EF4-FFF2-40B4-BE49-F238E27FC236}">
                <a16:creationId xmlns:a16="http://schemas.microsoft.com/office/drawing/2014/main" id="{9C9A24AD-8BC3-47F3-86E3-6DBB9D0A0DBD}"/>
              </a:ext>
            </a:extLst>
          </p:cNvPr>
          <p:cNvPicPr>
            <a:picLocks noChangeAspect="1" noChangeArrowheads="1"/>
          </p:cNvPicPr>
          <p:nvPr/>
        </p:nvPicPr>
        <p:blipFill>
          <a:blip r:embed="rId2" cstate="print"/>
          <a:srcRect l="20005" r="13311" b="3318"/>
          <a:stretch>
            <a:fillRect/>
          </a:stretch>
        </p:blipFill>
        <p:spPr bwMode="auto">
          <a:xfrm>
            <a:off x="609600" y="1589567"/>
            <a:ext cx="2286000" cy="2209800"/>
          </a:xfrm>
          <a:prstGeom prst="rect">
            <a:avLst/>
          </a:prstGeom>
          <a:noFill/>
        </p:spPr>
      </p:pic>
      <p:sp>
        <p:nvSpPr>
          <p:cNvPr id="5" name="Content Placeholder 6">
            <a:extLst>
              <a:ext uri="{FF2B5EF4-FFF2-40B4-BE49-F238E27FC236}">
                <a16:creationId xmlns:a16="http://schemas.microsoft.com/office/drawing/2014/main" id="{CD28097A-D110-470E-9853-3EDB0493AD99}"/>
              </a:ext>
            </a:extLst>
          </p:cNvPr>
          <p:cNvSpPr>
            <a:spLocks noGrp="1"/>
          </p:cNvSpPr>
          <p:nvPr>
            <p:ph idx="1"/>
          </p:nvPr>
        </p:nvSpPr>
        <p:spPr>
          <a:xfrm>
            <a:off x="3048000" y="1589567"/>
            <a:ext cx="5410200" cy="2573867"/>
          </a:xfrm>
        </p:spPr>
        <p:txBody>
          <a:bodyPr/>
          <a:lstStyle/>
          <a:p>
            <a:pPr>
              <a:buNone/>
            </a:pPr>
            <a:r>
              <a:rPr lang="en-CA" sz="2000" b="1" dirty="0"/>
              <a:t>Cattle</a:t>
            </a:r>
          </a:p>
          <a:p>
            <a:r>
              <a:rPr lang="en-US" sz="2000" dirty="0"/>
              <a:t>Supply chain disruption</a:t>
            </a:r>
          </a:p>
          <a:p>
            <a:r>
              <a:rPr lang="en-US" sz="2000" dirty="0"/>
              <a:t>Set Aside Program</a:t>
            </a:r>
            <a:endParaRPr lang="en-CA" sz="2000" dirty="0"/>
          </a:p>
          <a:p>
            <a:endParaRPr lang="en-CA" sz="2000" dirty="0"/>
          </a:p>
        </p:txBody>
      </p:sp>
      <p:cxnSp>
        <p:nvCxnSpPr>
          <p:cNvPr id="6" name="Straight Connector 5">
            <a:extLst>
              <a:ext uri="{FF2B5EF4-FFF2-40B4-BE49-F238E27FC236}">
                <a16:creationId xmlns:a16="http://schemas.microsoft.com/office/drawing/2014/main" id="{62C67327-23A4-4054-BE36-AB466D2955D5}"/>
              </a:ext>
            </a:extLst>
          </p:cNvPr>
          <p:cNvCxnSpPr/>
          <p:nvPr/>
        </p:nvCxnSpPr>
        <p:spPr>
          <a:xfrm>
            <a:off x="609600" y="4038600"/>
            <a:ext cx="7848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9101646-C9FE-438E-8A9C-4F2C2B4282F4}"/>
              </a:ext>
            </a:extLst>
          </p:cNvPr>
          <p:cNvSpPr txBox="1"/>
          <p:nvPr/>
        </p:nvSpPr>
        <p:spPr>
          <a:xfrm>
            <a:off x="609600" y="4277834"/>
            <a:ext cx="8153400" cy="1554272"/>
          </a:xfrm>
          <a:prstGeom prst="rect">
            <a:avLst/>
          </a:prstGeom>
          <a:noFill/>
        </p:spPr>
        <p:txBody>
          <a:bodyPr wrap="square" rtlCol="0">
            <a:spAutoFit/>
          </a:bodyPr>
          <a:lstStyle/>
          <a:p>
            <a:pPr>
              <a:spcAft>
                <a:spcPts val="600"/>
              </a:spcAft>
            </a:pPr>
            <a:r>
              <a:rPr lang="en-CA" i="1" u="sng" dirty="0"/>
              <a:t>Safe Guards</a:t>
            </a:r>
          </a:p>
          <a:p>
            <a:pPr>
              <a:buFont typeface="Arial" pitchFamily="34" charset="0"/>
              <a:buChar char="•"/>
            </a:pPr>
            <a:r>
              <a:rPr lang="en-CA" i="1" dirty="0"/>
              <a:t>   </a:t>
            </a:r>
            <a:r>
              <a:rPr lang="en-CA" dirty="0"/>
              <a:t>Perform walk-through on short notice</a:t>
            </a:r>
          </a:p>
          <a:p>
            <a:pPr marL="285750" indent="-285750">
              <a:buFont typeface="Arial" pitchFamily="34" charset="0"/>
              <a:buChar char="•"/>
            </a:pPr>
            <a:r>
              <a:rPr lang="en-CA" dirty="0"/>
              <a:t>Verify inventory and require manifests and/or proof of purchase or sale. Look closely at inventory values.</a:t>
            </a:r>
          </a:p>
          <a:p>
            <a:pPr>
              <a:buFont typeface="Arial" pitchFamily="34" charset="0"/>
              <a:buChar char="•"/>
            </a:pPr>
            <a:r>
              <a:rPr lang="en-CA" dirty="0"/>
              <a:t>   Verify AgriStability and risk management practices.</a:t>
            </a:r>
          </a:p>
        </p:txBody>
      </p:sp>
    </p:spTree>
    <p:extLst>
      <p:ext uri="{BB962C8B-B14F-4D97-AF65-F5344CB8AC3E}">
        <p14:creationId xmlns:p14="http://schemas.microsoft.com/office/powerpoint/2010/main" val="2227475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B00C-888B-4C9F-BCD5-11C527587057}"/>
              </a:ext>
            </a:extLst>
          </p:cNvPr>
          <p:cNvSpPr>
            <a:spLocks noGrp="1"/>
          </p:cNvSpPr>
          <p:nvPr>
            <p:ph type="title"/>
          </p:nvPr>
        </p:nvSpPr>
        <p:spPr/>
        <p:txBody>
          <a:bodyPr/>
          <a:lstStyle/>
          <a:p>
            <a:r>
              <a:rPr lang="en-CA" dirty="0"/>
              <a:t>Industry Outlook 2020</a:t>
            </a:r>
          </a:p>
        </p:txBody>
      </p:sp>
      <p:pic>
        <p:nvPicPr>
          <p:cNvPr id="4" name="Picture 2" descr="C:\Users\robert.reddekopp\Desktop\feedlot-pic.jpg">
            <a:extLst>
              <a:ext uri="{FF2B5EF4-FFF2-40B4-BE49-F238E27FC236}">
                <a16:creationId xmlns:a16="http://schemas.microsoft.com/office/drawing/2014/main" id="{9CA909C8-FE47-4EE4-943D-213B20CA171F}"/>
              </a:ext>
            </a:extLst>
          </p:cNvPr>
          <p:cNvPicPr>
            <a:picLocks noGrp="1" noChangeAspect="1" noChangeArrowheads="1"/>
          </p:cNvPicPr>
          <p:nvPr>
            <p:ph idx="1"/>
          </p:nvPr>
        </p:nvPicPr>
        <p:blipFill>
          <a:blip r:embed="rId2" cstate="print"/>
          <a:srcRect l="27393" r="4027"/>
          <a:stretch>
            <a:fillRect/>
          </a:stretch>
        </p:blipFill>
        <p:spPr bwMode="auto">
          <a:xfrm>
            <a:off x="609600" y="1447800"/>
            <a:ext cx="2286048" cy="2211185"/>
          </a:xfrm>
          <a:prstGeom prst="rect">
            <a:avLst/>
          </a:prstGeom>
          <a:noFill/>
        </p:spPr>
      </p:pic>
      <p:sp>
        <p:nvSpPr>
          <p:cNvPr id="5" name="Content Placeholder 6">
            <a:extLst>
              <a:ext uri="{FF2B5EF4-FFF2-40B4-BE49-F238E27FC236}">
                <a16:creationId xmlns:a16="http://schemas.microsoft.com/office/drawing/2014/main" id="{88014153-5E74-49EC-BA71-1E75E0C28815}"/>
              </a:ext>
            </a:extLst>
          </p:cNvPr>
          <p:cNvSpPr txBox="1">
            <a:spLocks/>
          </p:cNvSpPr>
          <p:nvPr/>
        </p:nvSpPr>
        <p:spPr>
          <a:xfrm>
            <a:off x="3124200" y="1447800"/>
            <a:ext cx="5334000" cy="246373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000" b="1" dirty="0"/>
              <a:t>Cattle</a:t>
            </a:r>
          </a:p>
          <a:p>
            <a:r>
              <a:rPr lang="en-CA" sz="1800" dirty="0"/>
              <a:t>Fed Cattle Pricing</a:t>
            </a:r>
          </a:p>
          <a:p>
            <a:r>
              <a:rPr lang="en-CA" sz="1800" dirty="0"/>
              <a:t>Plant Closures</a:t>
            </a:r>
          </a:p>
          <a:p>
            <a:pPr marL="0" indent="0">
              <a:buNone/>
            </a:pPr>
            <a:endParaRPr lang="en-CA" sz="1800" dirty="0"/>
          </a:p>
          <a:p>
            <a:endParaRPr lang="en-CA" sz="2000" dirty="0"/>
          </a:p>
        </p:txBody>
      </p:sp>
      <p:cxnSp>
        <p:nvCxnSpPr>
          <p:cNvPr id="6" name="Straight Connector 5">
            <a:extLst>
              <a:ext uri="{FF2B5EF4-FFF2-40B4-BE49-F238E27FC236}">
                <a16:creationId xmlns:a16="http://schemas.microsoft.com/office/drawing/2014/main" id="{F07DE1DB-73B6-410C-AC21-EB9CFD54F96D}"/>
              </a:ext>
            </a:extLst>
          </p:cNvPr>
          <p:cNvCxnSpPr/>
          <p:nvPr/>
        </p:nvCxnSpPr>
        <p:spPr>
          <a:xfrm>
            <a:off x="609600" y="3913931"/>
            <a:ext cx="7848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BF4BC45-C5FF-40B3-8754-1E5EB15702AA}"/>
              </a:ext>
            </a:extLst>
          </p:cNvPr>
          <p:cNvSpPr txBox="1"/>
          <p:nvPr/>
        </p:nvSpPr>
        <p:spPr>
          <a:xfrm>
            <a:off x="609600" y="3941693"/>
            <a:ext cx="7848600" cy="2108269"/>
          </a:xfrm>
          <a:prstGeom prst="rect">
            <a:avLst/>
          </a:prstGeom>
          <a:noFill/>
        </p:spPr>
        <p:txBody>
          <a:bodyPr wrap="square" rtlCol="0">
            <a:spAutoFit/>
          </a:bodyPr>
          <a:lstStyle/>
          <a:p>
            <a:pPr>
              <a:spcAft>
                <a:spcPts val="600"/>
              </a:spcAft>
            </a:pPr>
            <a:r>
              <a:rPr lang="en-CA" i="1" u="sng" dirty="0"/>
              <a:t>Safe Guards</a:t>
            </a:r>
          </a:p>
          <a:p>
            <a:pPr>
              <a:buFont typeface="Arial" pitchFamily="34" charset="0"/>
              <a:buChar char="•"/>
            </a:pPr>
            <a:r>
              <a:rPr lang="en-CA" i="1" dirty="0"/>
              <a:t>   </a:t>
            </a:r>
            <a:r>
              <a:rPr lang="en-CA" dirty="0"/>
              <a:t>Verify inventory and require manifests and/or proof of </a:t>
            </a:r>
          </a:p>
          <a:p>
            <a:r>
              <a:rPr lang="en-CA" dirty="0"/>
              <a:t>    purchase or sale</a:t>
            </a:r>
          </a:p>
          <a:p>
            <a:pPr>
              <a:buFont typeface="Arial" pitchFamily="34" charset="0"/>
              <a:buChar char="•"/>
            </a:pPr>
            <a:r>
              <a:rPr lang="en-CA" dirty="0"/>
              <a:t>   Verify AgriStability status and CPIP contracts</a:t>
            </a:r>
          </a:p>
          <a:p>
            <a:pPr>
              <a:buFont typeface="Arial" pitchFamily="34" charset="0"/>
              <a:buChar char="•"/>
            </a:pPr>
            <a:r>
              <a:rPr lang="en-CA" dirty="0"/>
              <a:t>   Ensure lands properly captured in loan documents and </a:t>
            </a:r>
          </a:p>
          <a:p>
            <a:r>
              <a:rPr lang="en-CA" dirty="0"/>
              <a:t>    registered at land titles</a:t>
            </a:r>
          </a:p>
          <a:p>
            <a:pPr>
              <a:buFont typeface="Arial" pitchFamily="34" charset="0"/>
              <a:buChar char="•"/>
            </a:pPr>
            <a:r>
              <a:rPr lang="en-CA" dirty="0"/>
              <a:t>   Check risk management practices. Scrutinize business plans.</a:t>
            </a:r>
          </a:p>
        </p:txBody>
      </p:sp>
    </p:spTree>
    <p:extLst>
      <p:ext uri="{BB962C8B-B14F-4D97-AF65-F5344CB8AC3E}">
        <p14:creationId xmlns:p14="http://schemas.microsoft.com/office/powerpoint/2010/main" val="1539928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A982B-B99E-44C0-A431-2034831ACC9A}"/>
              </a:ext>
            </a:extLst>
          </p:cNvPr>
          <p:cNvSpPr>
            <a:spLocks noGrp="1"/>
          </p:cNvSpPr>
          <p:nvPr>
            <p:ph type="title"/>
          </p:nvPr>
        </p:nvSpPr>
        <p:spPr/>
        <p:txBody>
          <a:bodyPr/>
          <a:lstStyle/>
          <a:p>
            <a:r>
              <a:rPr lang="en-CA" dirty="0"/>
              <a:t>Industry Outlook 2020</a:t>
            </a:r>
          </a:p>
        </p:txBody>
      </p:sp>
      <p:sp>
        <p:nvSpPr>
          <p:cNvPr id="3" name="Content Placeholder 2">
            <a:extLst>
              <a:ext uri="{FF2B5EF4-FFF2-40B4-BE49-F238E27FC236}">
                <a16:creationId xmlns:a16="http://schemas.microsoft.com/office/drawing/2014/main" id="{35D995C5-97E7-4407-958F-49F9ED566E2A}"/>
              </a:ext>
            </a:extLst>
          </p:cNvPr>
          <p:cNvSpPr>
            <a:spLocks noGrp="1"/>
          </p:cNvSpPr>
          <p:nvPr>
            <p:ph idx="1"/>
          </p:nvPr>
        </p:nvSpPr>
        <p:spPr/>
        <p:txBody>
          <a:bodyPr/>
          <a:lstStyle/>
          <a:p>
            <a:pPr lvl="0"/>
            <a:r>
              <a:rPr lang="en-CA" dirty="0">
                <a:solidFill>
                  <a:prstClr val="black"/>
                </a:solidFill>
              </a:rPr>
              <a:t>Plant Closures (USA)</a:t>
            </a:r>
          </a:p>
          <a:p>
            <a:pPr lvl="1"/>
            <a:r>
              <a:rPr lang="en-CA" dirty="0">
                <a:solidFill>
                  <a:prstClr val="black"/>
                </a:solidFill>
              </a:rPr>
              <a:t>JBS: Pennsylvania, Colorado</a:t>
            </a:r>
          </a:p>
          <a:p>
            <a:pPr lvl="1"/>
            <a:r>
              <a:rPr lang="en-CA" dirty="0">
                <a:solidFill>
                  <a:prstClr val="black"/>
                </a:solidFill>
              </a:rPr>
              <a:t>Cargill: Pennsylvania</a:t>
            </a:r>
          </a:p>
          <a:p>
            <a:pPr lvl="1"/>
            <a:r>
              <a:rPr lang="en-CA" dirty="0">
                <a:solidFill>
                  <a:prstClr val="black"/>
                </a:solidFill>
              </a:rPr>
              <a:t>National: Iowa, Kansas</a:t>
            </a:r>
          </a:p>
          <a:p>
            <a:pPr lvl="0"/>
            <a:r>
              <a:rPr lang="en-CA" dirty="0">
                <a:solidFill>
                  <a:prstClr val="black"/>
                </a:solidFill>
              </a:rPr>
              <a:t>Plant Closures (Canada)</a:t>
            </a:r>
          </a:p>
          <a:p>
            <a:pPr lvl="1"/>
            <a:r>
              <a:rPr lang="en-CA" dirty="0">
                <a:solidFill>
                  <a:prstClr val="black"/>
                </a:solidFill>
              </a:rPr>
              <a:t>Cargill: High River, AB</a:t>
            </a:r>
          </a:p>
          <a:p>
            <a:pPr lvl="1"/>
            <a:r>
              <a:rPr lang="en-CA" dirty="0">
                <a:solidFill>
                  <a:prstClr val="black"/>
                </a:solidFill>
              </a:rPr>
              <a:t>JBS: Brooks, AB</a:t>
            </a:r>
          </a:p>
          <a:p>
            <a:pPr lvl="1"/>
            <a:r>
              <a:rPr lang="en-CA" dirty="0">
                <a:solidFill>
                  <a:prstClr val="black"/>
                </a:solidFill>
              </a:rPr>
              <a:t>Harmony Beef: Balzac, AB</a:t>
            </a:r>
          </a:p>
          <a:p>
            <a:endParaRPr lang="en-CA" dirty="0"/>
          </a:p>
        </p:txBody>
      </p:sp>
    </p:spTree>
    <p:extLst>
      <p:ext uri="{BB962C8B-B14F-4D97-AF65-F5344CB8AC3E}">
        <p14:creationId xmlns:p14="http://schemas.microsoft.com/office/powerpoint/2010/main" val="697440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CD12-3A95-4BB8-87DC-2193BB2A939E}"/>
              </a:ext>
            </a:extLst>
          </p:cNvPr>
          <p:cNvSpPr>
            <a:spLocks noGrp="1"/>
          </p:cNvSpPr>
          <p:nvPr>
            <p:ph type="title"/>
          </p:nvPr>
        </p:nvSpPr>
        <p:spPr/>
        <p:txBody>
          <a:bodyPr/>
          <a:lstStyle/>
          <a:p>
            <a:r>
              <a:rPr lang="en-CA" dirty="0"/>
              <a:t>Industry Outlook 2020</a:t>
            </a:r>
          </a:p>
        </p:txBody>
      </p:sp>
      <p:pic>
        <p:nvPicPr>
          <p:cNvPr id="4" name="Picture 2" descr="C:\Users\robert.reddekopp\Desktop\grapes.jpg">
            <a:extLst>
              <a:ext uri="{FF2B5EF4-FFF2-40B4-BE49-F238E27FC236}">
                <a16:creationId xmlns:a16="http://schemas.microsoft.com/office/drawing/2014/main" id="{8AE61849-5DD7-4873-9C77-7FADC966F521}"/>
              </a:ext>
            </a:extLst>
          </p:cNvPr>
          <p:cNvPicPr>
            <a:picLocks noGrp="1" noChangeAspect="1" noChangeArrowheads="1"/>
          </p:cNvPicPr>
          <p:nvPr>
            <p:ph idx="1"/>
          </p:nvPr>
        </p:nvPicPr>
        <p:blipFill>
          <a:blip r:embed="rId2" cstate="print"/>
          <a:srcRect l="26565" r="31488"/>
          <a:stretch>
            <a:fillRect/>
          </a:stretch>
        </p:blipFill>
        <p:spPr bwMode="auto">
          <a:xfrm>
            <a:off x="533400" y="1371599"/>
            <a:ext cx="2743200" cy="2651684"/>
          </a:xfrm>
          <a:prstGeom prst="rect">
            <a:avLst/>
          </a:prstGeom>
          <a:noFill/>
        </p:spPr>
      </p:pic>
      <p:sp>
        <p:nvSpPr>
          <p:cNvPr id="5" name="Content Placeholder 6">
            <a:extLst>
              <a:ext uri="{FF2B5EF4-FFF2-40B4-BE49-F238E27FC236}">
                <a16:creationId xmlns:a16="http://schemas.microsoft.com/office/drawing/2014/main" id="{1FEF258C-5E6A-4C36-9F1C-DB795ADECF31}"/>
              </a:ext>
            </a:extLst>
          </p:cNvPr>
          <p:cNvSpPr txBox="1">
            <a:spLocks/>
          </p:cNvSpPr>
          <p:nvPr/>
        </p:nvSpPr>
        <p:spPr>
          <a:xfrm>
            <a:off x="3726000" y="1389600"/>
            <a:ext cx="4656000" cy="2438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000" b="1" dirty="0"/>
              <a:t>Wineries</a:t>
            </a:r>
            <a:endParaRPr lang="en-CA" sz="2000" dirty="0"/>
          </a:p>
          <a:p>
            <a:r>
              <a:rPr lang="en-CA" sz="2000" dirty="0"/>
              <a:t>Restaurant closure impact</a:t>
            </a:r>
          </a:p>
          <a:p>
            <a:r>
              <a:rPr lang="en-CA" sz="2000" dirty="0"/>
              <a:t>Supply chain disruptions</a:t>
            </a:r>
            <a:endParaRPr lang="en-CA" sz="1600" dirty="0"/>
          </a:p>
          <a:p>
            <a:r>
              <a:rPr lang="en-CA" sz="2000" dirty="0"/>
              <a:t>Employee/TFW impact</a:t>
            </a:r>
          </a:p>
        </p:txBody>
      </p:sp>
      <p:cxnSp>
        <p:nvCxnSpPr>
          <p:cNvPr id="6" name="Straight Connector 5">
            <a:extLst>
              <a:ext uri="{FF2B5EF4-FFF2-40B4-BE49-F238E27FC236}">
                <a16:creationId xmlns:a16="http://schemas.microsoft.com/office/drawing/2014/main" id="{263612B9-7F5B-4585-9901-B1F11EC66771}"/>
              </a:ext>
            </a:extLst>
          </p:cNvPr>
          <p:cNvCxnSpPr/>
          <p:nvPr/>
        </p:nvCxnSpPr>
        <p:spPr>
          <a:xfrm>
            <a:off x="533400" y="4267200"/>
            <a:ext cx="7848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4CE1E66-CA4E-4AEC-81C5-ED838234FB09}"/>
              </a:ext>
            </a:extLst>
          </p:cNvPr>
          <p:cNvSpPr txBox="1"/>
          <p:nvPr/>
        </p:nvSpPr>
        <p:spPr>
          <a:xfrm>
            <a:off x="482009" y="4493750"/>
            <a:ext cx="8077200" cy="1477328"/>
          </a:xfrm>
          <a:prstGeom prst="rect">
            <a:avLst/>
          </a:prstGeom>
          <a:noFill/>
        </p:spPr>
        <p:txBody>
          <a:bodyPr wrap="square" rtlCol="0">
            <a:spAutoFit/>
          </a:bodyPr>
          <a:lstStyle/>
          <a:p>
            <a:r>
              <a:rPr lang="en-CA" i="1" u="sng" dirty="0"/>
              <a:t>Safe Guards</a:t>
            </a:r>
            <a:endParaRPr lang="en-CA" dirty="0"/>
          </a:p>
          <a:p>
            <a:pPr marL="285750" indent="-285750">
              <a:buFont typeface="Arial" panose="020B0604020202020204" pitchFamily="34" charset="0"/>
              <a:buChar char="•"/>
            </a:pPr>
            <a:r>
              <a:rPr lang="en-CA" i="1" dirty="0"/>
              <a:t>   Verify Inventory (and value in-use).- sample to ensure quality.</a:t>
            </a:r>
            <a:endParaRPr lang="en-CA" dirty="0"/>
          </a:p>
          <a:p>
            <a:pPr marL="285750" indent="-285750">
              <a:buFont typeface="Arial" panose="020B0604020202020204" pitchFamily="34" charset="0"/>
              <a:buChar char="•"/>
            </a:pPr>
            <a:r>
              <a:rPr lang="en-CA" i="1" dirty="0"/>
              <a:t>   Confirm terms of licences to produce and sell are being met.</a:t>
            </a:r>
            <a:endParaRPr lang="en-CA" dirty="0"/>
          </a:p>
          <a:p>
            <a:pPr marL="285750" indent="-285750">
              <a:buFont typeface="Arial" panose="020B0604020202020204" pitchFamily="34" charset="0"/>
              <a:buChar char="•"/>
            </a:pPr>
            <a:r>
              <a:rPr lang="en-CA" i="1" dirty="0"/>
              <a:t>   Seek rolling 5 year plans/third-party input – primary downfall is cash and     </a:t>
            </a:r>
          </a:p>
          <a:p>
            <a:pPr lvl="0"/>
            <a:r>
              <a:rPr lang="en-CA" i="1" dirty="0"/>
              <a:t>        inventory management.</a:t>
            </a:r>
            <a:endParaRPr lang="en-CA" dirty="0"/>
          </a:p>
        </p:txBody>
      </p:sp>
    </p:spTree>
    <p:extLst>
      <p:ext uri="{BB962C8B-B14F-4D97-AF65-F5344CB8AC3E}">
        <p14:creationId xmlns:p14="http://schemas.microsoft.com/office/powerpoint/2010/main" val="918807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5B916-EABE-425F-AB60-D78B0AE31CC0}"/>
              </a:ext>
            </a:extLst>
          </p:cNvPr>
          <p:cNvSpPr>
            <a:spLocks noGrp="1"/>
          </p:cNvSpPr>
          <p:nvPr>
            <p:ph type="title"/>
          </p:nvPr>
        </p:nvSpPr>
        <p:spPr/>
        <p:txBody>
          <a:bodyPr/>
          <a:lstStyle/>
          <a:p>
            <a:r>
              <a:rPr lang="en-CA" dirty="0"/>
              <a:t>Industry Outlook 2020</a:t>
            </a:r>
          </a:p>
        </p:txBody>
      </p:sp>
      <p:pic>
        <p:nvPicPr>
          <p:cNvPr id="4" name="Content Placeholder 3">
            <a:extLst>
              <a:ext uri="{FF2B5EF4-FFF2-40B4-BE49-F238E27FC236}">
                <a16:creationId xmlns:a16="http://schemas.microsoft.com/office/drawing/2014/main" id="{35DAA857-4FCF-4979-9984-AE9B1884D93E}"/>
              </a:ext>
            </a:extLst>
          </p:cNvPr>
          <p:cNvPicPr>
            <a:picLocks noGrp="1" noChangeAspect="1"/>
          </p:cNvPicPr>
          <p:nvPr>
            <p:ph idx="1"/>
          </p:nvPr>
        </p:nvPicPr>
        <p:blipFill>
          <a:blip r:embed="rId2"/>
          <a:stretch>
            <a:fillRect/>
          </a:stretch>
        </p:blipFill>
        <p:spPr>
          <a:xfrm>
            <a:off x="533400" y="1338262"/>
            <a:ext cx="3714751" cy="2090738"/>
          </a:xfrm>
          <a:prstGeom prst="rect">
            <a:avLst/>
          </a:prstGeom>
        </p:spPr>
      </p:pic>
      <p:sp>
        <p:nvSpPr>
          <p:cNvPr id="5" name="Content Placeholder 6">
            <a:extLst>
              <a:ext uri="{FF2B5EF4-FFF2-40B4-BE49-F238E27FC236}">
                <a16:creationId xmlns:a16="http://schemas.microsoft.com/office/drawing/2014/main" id="{F42CFEC3-DB93-4193-9FCA-7D56FDD43D86}"/>
              </a:ext>
            </a:extLst>
          </p:cNvPr>
          <p:cNvSpPr txBox="1">
            <a:spLocks/>
          </p:cNvSpPr>
          <p:nvPr/>
        </p:nvSpPr>
        <p:spPr>
          <a:xfrm>
            <a:off x="4324351" y="1245209"/>
            <a:ext cx="4599449" cy="2438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000" b="1" dirty="0"/>
              <a:t>Cannabis</a:t>
            </a:r>
          </a:p>
          <a:p>
            <a:pPr>
              <a:buFont typeface="Arial" pitchFamily="34" charset="0"/>
              <a:buNone/>
            </a:pPr>
            <a:endParaRPr lang="en-CA" sz="2000" b="1" dirty="0"/>
          </a:p>
          <a:p>
            <a:r>
              <a:rPr lang="en-CA" sz="2000" dirty="0"/>
              <a:t>Pre-pandemic sales stagnating</a:t>
            </a:r>
          </a:p>
          <a:p>
            <a:r>
              <a:rPr lang="en-CA" sz="2000" dirty="0"/>
              <a:t>Continued commoditization</a:t>
            </a:r>
          </a:p>
          <a:p>
            <a:r>
              <a:rPr lang="en-CA" sz="2000" dirty="0"/>
              <a:t>Stockpiling</a:t>
            </a:r>
          </a:p>
          <a:p>
            <a:pPr marL="0" indent="0">
              <a:buFont typeface="Arial" pitchFamily="34" charset="0"/>
              <a:buNone/>
            </a:pPr>
            <a:endParaRPr lang="en-CA" sz="2000" dirty="0"/>
          </a:p>
          <a:p>
            <a:endParaRPr lang="en-CA" sz="2000" dirty="0"/>
          </a:p>
        </p:txBody>
      </p:sp>
      <p:sp>
        <p:nvSpPr>
          <p:cNvPr id="6" name="TextBox 5">
            <a:extLst>
              <a:ext uri="{FF2B5EF4-FFF2-40B4-BE49-F238E27FC236}">
                <a16:creationId xmlns:a16="http://schemas.microsoft.com/office/drawing/2014/main" id="{4C97523A-7622-4A18-9B01-D545AA55E711}"/>
              </a:ext>
            </a:extLst>
          </p:cNvPr>
          <p:cNvSpPr txBox="1"/>
          <p:nvPr/>
        </p:nvSpPr>
        <p:spPr>
          <a:xfrm>
            <a:off x="533400" y="4412462"/>
            <a:ext cx="8077200" cy="1200329"/>
          </a:xfrm>
          <a:prstGeom prst="rect">
            <a:avLst/>
          </a:prstGeom>
          <a:noFill/>
        </p:spPr>
        <p:txBody>
          <a:bodyPr wrap="square" rtlCol="0">
            <a:spAutoFit/>
          </a:bodyPr>
          <a:lstStyle/>
          <a:p>
            <a:r>
              <a:rPr lang="en-CA" i="1" u="sng" dirty="0"/>
              <a:t>Safe Guards</a:t>
            </a:r>
            <a:endParaRPr lang="en-CA" dirty="0"/>
          </a:p>
          <a:p>
            <a:pPr marL="285750" indent="-285750">
              <a:buFont typeface="Arial" panose="020B0604020202020204" pitchFamily="34" charset="0"/>
              <a:buChar char="•"/>
            </a:pPr>
            <a:r>
              <a:rPr lang="en-CA" i="1" dirty="0"/>
              <a:t>Ensure all property of creditor included on debt security.</a:t>
            </a:r>
            <a:endParaRPr lang="en-CA" dirty="0"/>
          </a:p>
          <a:p>
            <a:pPr marL="285750" indent="-285750">
              <a:buFont typeface="Arial" panose="020B0604020202020204" pitchFamily="34" charset="0"/>
              <a:buChar char="•"/>
            </a:pPr>
            <a:r>
              <a:rPr lang="en-CA" i="1" dirty="0"/>
              <a:t>Confirm terms of licences to produce and sell are being met.</a:t>
            </a:r>
            <a:endParaRPr lang="en-CA" dirty="0"/>
          </a:p>
          <a:p>
            <a:pPr marL="285750" indent="-285750">
              <a:buFont typeface="Arial" panose="020B0604020202020204" pitchFamily="34" charset="0"/>
              <a:buChar char="•"/>
            </a:pPr>
            <a:r>
              <a:rPr lang="en-CA" i="1" dirty="0"/>
              <a:t>Confirm key individuals named in licences are tied to the company.</a:t>
            </a:r>
            <a:endParaRPr lang="en-CA" dirty="0"/>
          </a:p>
        </p:txBody>
      </p:sp>
      <p:cxnSp>
        <p:nvCxnSpPr>
          <p:cNvPr id="7" name="Straight Connector 6">
            <a:extLst>
              <a:ext uri="{FF2B5EF4-FFF2-40B4-BE49-F238E27FC236}">
                <a16:creationId xmlns:a16="http://schemas.microsoft.com/office/drawing/2014/main" id="{2448A5DD-B57F-44A7-8445-837837775798}"/>
              </a:ext>
            </a:extLst>
          </p:cNvPr>
          <p:cNvCxnSpPr/>
          <p:nvPr/>
        </p:nvCxnSpPr>
        <p:spPr>
          <a:xfrm>
            <a:off x="533400" y="3962400"/>
            <a:ext cx="7848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369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4C6E-F9CC-4CFF-8AC8-2BBD5222570B}"/>
              </a:ext>
            </a:extLst>
          </p:cNvPr>
          <p:cNvSpPr>
            <a:spLocks noGrp="1"/>
          </p:cNvSpPr>
          <p:nvPr>
            <p:ph type="title"/>
          </p:nvPr>
        </p:nvSpPr>
        <p:spPr/>
        <p:txBody>
          <a:bodyPr/>
          <a:lstStyle/>
          <a:p>
            <a:r>
              <a:rPr lang="en-CA" dirty="0"/>
              <a:t>Industry Outlook 2020</a:t>
            </a:r>
          </a:p>
        </p:txBody>
      </p:sp>
      <p:pic>
        <p:nvPicPr>
          <p:cNvPr id="4" name="Picture 3">
            <a:extLst>
              <a:ext uri="{FF2B5EF4-FFF2-40B4-BE49-F238E27FC236}">
                <a16:creationId xmlns:a16="http://schemas.microsoft.com/office/drawing/2014/main" id="{0D5D3BAA-A49E-4377-9B7B-234D2EE045F2}"/>
              </a:ext>
            </a:extLst>
          </p:cNvPr>
          <p:cNvPicPr>
            <a:picLocks noChangeAspect="1"/>
          </p:cNvPicPr>
          <p:nvPr/>
        </p:nvPicPr>
        <p:blipFill>
          <a:blip r:embed="rId2"/>
          <a:stretch>
            <a:fillRect/>
          </a:stretch>
        </p:blipFill>
        <p:spPr>
          <a:xfrm>
            <a:off x="457200" y="1417638"/>
            <a:ext cx="3581400" cy="2546497"/>
          </a:xfrm>
          <a:prstGeom prst="rect">
            <a:avLst/>
          </a:prstGeom>
        </p:spPr>
      </p:pic>
      <p:sp>
        <p:nvSpPr>
          <p:cNvPr id="5" name="Content Placeholder 6">
            <a:extLst>
              <a:ext uri="{FF2B5EF4-FFF2-40B4-BE49-F238E27FC236}">
                <a16:creationId xmlns:a16="http://schemas.microsoft.com/office/drawing/2014/main" id="{4C15AC67-8390-4149-AEB1-C4EE12C422EA}"/>
              </a:ext>
            </a:extLst>
          </p:cNvPr>
          <p:cNvSpPr>
            <a:spLocks noGrp="1"/>
          </p:cNvSpPr>
          <p:nvPr>
            <p:ph idx="1"/>
          </p:nvPr>
        </p:nvSpPr>
        <p:spPr>
          <a:xfrm>
            <a:off x="4267200" y="1417638"/>
            <a:ext cx="5867400" cy="2438400"/>
          </a:xfrm>
        </p:spPr>
        <p:txBody>
          <a:bodyPr/>
          <a:lstStyle/>
          <a:p>
            <a:pPr>
              <a:buNone/>
            </a:pPr>
            <a:r>
              <a:rPr lang="en-CA" sz="2000" b="1" dirty="0"/>
              <a:t>Food and Beverage</a:t>
            </a:r>
          </a:p>
          <a:p>
            <a:pPr>
              <a:buNone/>
            </a:pPr>
            <a:endParaRPr lang="en-CA" sz="2000" dirty="0"/>
          </a:p>
          <a:p>
            <a:r>
              <a:rPr lang="en-CA" sz="2000" dirty="0"/>
              <a:t>Shifting demand SKU</a:t>
            </a:r>
            <a:endParaRPr lang="en-CA" sz="1600" dirty="0"/>
          </a:p>
          <a:p>
            <a:r>
              <a:rPr lang="en-CA" sz="2000" dirty="0"/>
              <a:t>PPE for sector</a:t>
            </a:r>
          </a:p>
          <a:p>
            <a:r>
              <a:rPr lang="en-CA" sz="2000" dirty="0"/>
              <a:t>Employee absenteeism</a:t>
            </a:r>
          </a:p>
          <a:p>
            <a:pPr marL="457200" lvl="1" indent="0">
              <a:buNone/>
            </a:pPr>
            <a:endParaRPr lang="en-CA" sz="1600" dirty="0"/>
          </a:p>
          <a:p>
            <a:endParaRPr lang="en-CA" sz="2000" dirty="0"/>
          </a:p>
        </p:txBody>
      </p:sp>
      <p:sp>
        <p:nvSpPr>
          <p:cNvPr id="6" name="TextBox 5">
            <a:extLst>
              <a:ext uri="{FF2B5EF4-FFF2-40B4-BE49-F238E27FC236}">
                <a16:creationId xmlns:a16="http://schemas.microsoft.com/office/drawing/2014/main" id="{62655017-971C-4FB4-BECC-F206E084FD3E}"/>
              </a:ext>
            </a:extLst>
          </p:cNvPr>
          <p:cNvSpPr txBox="1"/>
          <p:nvPr/>
        </p:nvSpPr>
        <p:spPr>
          <a:xfrm>
            <a:off x="457200" y="4538952"/>
            <a:ext cx="8077200" cy="1200329"/>
          </a:xfrm>
          <a:prstGeom prst="rect">
            <a:avLst/>
          </a:prstGeom>
          <a:noFill/>
        </p:spPr>
        <p:txBody>
          <a:bodyPr wrap="square" rtlCol="0">
            <a:spAutoFit/>
          </a:bodyPr>
          <a:lstStyle/>
          <a:p>
            <a:r>
              <a:rPr lang="en-CA" i="1" u="sng" dirty="0"/>
              <a:t>Safe Guards</a:t>
            </a:r>
            <a:endParaRPr lang="en-CA" dirty="0"/>
          </a:p>
          <a:p>
            <a:pPr marL="285750" indent="-285750">
              <a:buFont typeface="Arial" panose="020B0604020202020204" pitchFamily="34" charset="0"/>
              <a:buChar char="•"/>
            </a:pPr>
            <a:r>
              <a:rPr lang="en-CA" i="1" dirty="0"/>
              <a:t>Ensure all property of creditor included on debt security.</a:t>
            </a:r>
            <a:endParaRPr lang="en-CA" dirty="0"/>
          </a:p>
          <a:p>
            <a:pPr marL="285750" indent="-285750">
              <a:buFont typeface="Arial" panose="020B0604020202020204" pitchFamily="34" charset="0"/>
              <a:buChar char="•"/>
            </a:pPr>
            <a:r>
              <a:rPr lang="en-CA" i="1" dirty="0"/>
              <a:t>Confirm terms of licences to produce and sell are being met.</a:t>
            </a:r>
            <a:endParaRPr lang="en-CA" dirty="0"/>
          </a:p>
          <a:p>
            <a:pPr marL="285750" indent="-285750">
              <a:buFont typeface="Arial" panose="020B0604020202020204" pitchFamily="34" charset="0"/>
              <a:buChar char="•"/>
            </a:pPr>
            <a:r>
              <a:rPr lang="en-CA" i="1" dirty="0"/>
              <a:t>Confirm key individuals named in licences are tied to the company.</a:t>
            </a:r>
            <a:endParaRPr lang="en-CA" dirty="0"/>
          </a:p>
        </p:txBody>
      </p:sp>
    </p:spTree>
    <p:extLst>
      <p:ext uri="{BB962C8B-B14F-4D97-AF65-F5344CB8AC3E}">
        <p14:creationId xmlns:p14="http://schemas.microsoft.com/office/powerpoint/2010/main" val="2829523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80820-20BE-4F46-AC84-4303FBA67F4B}"/>
              </a:ext>
            </a:extLst>
          </p:cNvPr>
          <p:cNvSpPr>
            <a:spLocks noGrp="1"/>
          </p:cNvSpPr>
          <p:nvPr>
            <p:ph type="title"/>
          </p:nvPr>
        </p:nvSpPr>
        <p:spPr/>
        <p:txBody>
          <a:bodyPr/>
          <a:lstStyle/>
          <a:p>
            <a:r>
              <a:rPr lang="en-CA" dirty="0"/>
              <a:t>Contacts</a:t>
            </a:r>
          </a:p>
        </p:txBody>
      </p:sp>
      <p:sp>
        <p:nvSpPr>
          <p:cNvPr id="4" name="Content Placeholder 6">
            <a:extLst>
              <a:ext uri="{FF2B5EF4-FFF2-40B4-BE49-F238E27FC236}">
                <a16:creationId xmlns:a16="http://schemas.microsoft.com/office/drawing/2014/main" id="{720A6A68-B64C-46BE-85F1-6D10B11A8DF7}"/>
              </a:ext>
            </a:extLst>
          </p:cNvPr>
          <p:cNvSpPr>
            <a:spLocks noGrp="1"/>
          </p:cNvSpPr>
          <p:nvPr>
            <p:ph idx="1"/>
          </p:nvPr>
        </p:nvSpPr>
        <p:spPr>
          <a:xfrm>
            <a:off x="457200" y="1600200"/>
            <a:ext cx="8229600" cy="4525963"/>
          </a:xfrm>
        </p:spPr>
        <p:txBody>
          <a:bodyPr/>
          <a:lstStyle/>
          <a:p>
            <a:pPr>
              <a:buNone/>
            </a:pPr>
            <a:r>
              <a:rPr lang="en-CA" sz="2000" b="1" dirty="0"/>
              <a:t>Farm Management Consulting</a:t>
            </a:r>
          </a:p>
          <a:p>
            <a:pPr>
              <a:buNone/>
            </a:pPr>
            <a:r>
              <a:rPr lang="en-CA" sz="2000" dirty="0"/>
              <a:t>John Loeppky , P. Ag</a:t>
            </a:r>
          </a:p>
          <a:p>
            <a:pPr>
              <a:buNone/>
            </a:pPr>
            <a:r>
              <a:rPr lang="en-CA" sz="2000" dirty="0"/>
              <a:t>Direct: 204.336.6148   Cell: 204.381.3260</a:t>
            </a:r>
          </a:p>
          <a:p>
            <a:pPr>
              <a:buNone/>
            </a:pPr>
            <a:r>
              <a:rPr lang="en-CA" sz="2000" dirty="0"/>
              <a:t>john.loeppky@mnp.ca</a:t>
            </a:r>
          </a:p>
          <a:p>
            <a:pPr>
              <a:buNone/>
            </a:pPr>
            <a:endParaRPr lang="en-CA" sz="2000" dirty="0"/>
          </a:p>
          <a:p>
            <a:pPr>
              <a:buNone/>
            </a:pPr>
            <a:r>
              <a:rPr lang="en-CA" sz="2000" b="1" dirty="0"/>
              <a:t>Corporate Recovery Services</a:t>
            </a:r>
          </a:p>
          <a:p>
            <a:pPr>
              <a:buNone/>
            </a:pPr>
            <a:r>
              <a:rPr lang="en-CA" sz="2000" dirty="0"/>
              <a:t>Victor Kroeger, CPA,CA,LIT,CIRP, CFE</a:t>
            </a:r>
          </a:p>
          <a:p>
            <a:pPr>
              <a:buNone/>
            </a:pPr>
            <a:r>
              <a:rPr lang="en-CA" sz="2000" dirty="0"/>
              <a:t>Direct: 403.298.8479  Cell: 403.870.1827</a:t>
            </a:r>
          </a:p>
          <a:p>
            <a:pPr>
              <a:buNone/>
            </a:pPr>
            <a:r>
              <a:rPr lang="en-CA" sz="2000" dirty="0">
                <a:hlinkClick r:id="rId2"/>
              </a:rPr>
              <a:t>vic.kroeger@mnp.ca</a:t>
            </a:r>
            <a:endParaRPr lang="en-CA" sz="2000" dirty="0"/>
          </a:p>
          <a:p>
            <a:pPr>
              <a:buNone/>
            </a:pPr>
            <a:endParaRPr lang="en-CA" sz="2000" dirty="0"/>
          </a:p>
        </p:txBody>
      </p:sp>
    </p:spTree>
    <p:extLst>
      <p:ext uri="{BB962C8B-B14F-4D97-AF65-F5344CB8AC3E}">
        <p14:creationId xmlns:p14="http://schemas.microsoft.com/office/powerpoint/2010/main" val="2477436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7" name="Content Placeholder 6"/>
          <p:cNvSpPr>
            <a:spLocks noGrp="1"/>
          </p:cNvSpPr>
          <p:nvPr>
            <p:ph idx="1"/>
          </p:nvPr>
        </p:nvSpPr>
        <p:spPr>
          <a:xfrm>
            <a:off x="457200" y="2086734"/>
            <a:ext cx="8229600" cy="3394472"/>
          </a:xfrm>
        </p:spPr>
        <p:txBody>
          <a:bodyPr/>
          <a:lstStyle/>
          <a:p>
            <a:pPr marL="0" indent="0">
              <a:buNone/>
            </a:pPr>
            <a:r>
              <a:rPr lang="en-CA" sz="1500" b="1" dirty="0"/>
              <a:t>The MNP Advantage:</a:t>
            </a:r>
          </a:p>
          <a:p>
            <a:r>
              <a:rPr lang="en-CA" sz="1500" dirty="0"/>
              <a:t>Offices in strategic urban and rural locations from coast-to-coast</a:t>
            </a:r>
          </a:p>
          <a:p>
            <a:r>
              <a:rPr lang="en-CA" sz="1500" dirty="0"/>
              <a:t>Experience with 15,000 commercial and approximately 300 Hutterite Brethren clients</a:t>
            </a:r>
          </a:p>
          <a:p>
            <a:r>
              <a:rPr lang="en-CA" sz="1500" dirty="0"/>
              <a:t>For more than 60 years, MNP has represented the interests of our clients and the Canadian agriculture industry in provincial and federal matters.</a:t>
            </a:r>
          </a:p>
          <a:p>
            <a:pPr marL="0" indent="0">
              <a:buNone/>
            </a:pPr>
            <a:endParaRPr lang="en-CA" sz="1500" dirty="0"/>
          </a:p>
          <a:p>
            <a:pPr marL="0" indent="0" algn="ctr">
              <a:buNone/>
            </a:pPr>
            <a:r>
              <a:rPr lang="en-CA" sz="1500" b="1" i="1" dirty="0"/>
              <a:t>Nobody does it better.</a:t>
            </a:r>
          </a:p>
          <a:p>
            <a:pPr>
              <a:buNone/>
            </a:pPr>
            <a:endParaRPr lang="en-CA" sz="1500" dirty="0"/>
          </a:p>
          <a:p>
            <a:pPr>
              <a:buNone/>
            </a:pPr>
            <a:endParaRPr lang="en-CA" sz="1500" dirty="0"/>
          </a:p>
          <a:p>
            <a:pPr>
              <a:buNone/>
            </a:pPr>
            <a:endParaRPr lang="en-CA"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1ECEC-4B1D-4EBE-8A9B-6120979C7781}"/>
              </a:ext>
            </a:extLst>
          </p:cNvPr>
          <p:cNvSpPr>
            <a:spLocks noGrp="1"/>
          </p:cNvSpPr>
          <p:nvPr>
            <p:ph type="title"/>
          </p:nvPr>
        </p:nvSpPr>
        <p:spPr/>
        <p:txBody>
          <a:bodyPr/>
          <a:lstStyle/>
          <a:p>
            <a:r>
              <a:rPr lang="en-CA" dirty="0"/>
              <a:t>Industry Outlook 2020</a:t>
            </a:r>
          </a:p>
        </p:txBody>
      </p:sp>
      <p:pic>
        <p:nvPicPr>
          <p:cNvPr id="4" name="Picture 2" descr="S:\Creative Services\Resources\Photos\Stock Photography\~ Client Groups\Agriculture\Wheat and grains\189002 altered.tif">
            <a:extLst>
              <a:ext uri="{FF2B5EF4-FFF2-40B4-BE49-F238E27FC236}">
                <a16:creationId xmlns:a16="http://schemas.microsoft.com/office/drawing/2014/main" id="{03C411FF-4120-43DA-A4F2-E9D9898A895F}"/>
              </a:ext>
            </a:extLst>
          </p:cNvPr>
          <p:cNvPicPr>
            <a:picLocks noGrp="1" noChangeAspect="1" noChangeArrowheads="1"/>
          </p:cNvPicPr>
          <p:nvPr>
            <p:ph idx="1"/>
          </p:nvPr>
        </p:nvPicPr>
        <p:blipFill>
          <a:blip r:embed="rId2" cstate="print"/>
          <a:srcRect r="36965"/>
          <a:stretch>
            <a:fillRect/>
          </a:stretch>
        </p:blipFill>
        <p:spPr bwMode="auto">
          <a:xfrm>
            <a:off x="609600" y="1600200"/>
            <a:ext cx="2287228" cy="2211185"/>
          </a:xfrm>
          <a:prstGeom prst="rect">
            <a:avLst/>
          </a:prstGeom>
          <a:noFill/>
        </p:spPr>
      </p:pic>
      <p:sp>
        <p:nvSpPr>
          <p:cNvPr id="5" name="Content Placeholder 6">
            <a:extLst>
              <a:ext uri="{FF2B5EF4-FFF2-40B4-BE49-F238E27FC236}">
                <a16:creationId xmlns:a16="http://schemas.microsoft.com/office/drawing/2014/main" id="{118F6448-9C18-4A1F-9177-2DDBEA2EF58B}"/>
              </a:ext>
            </a:extLst>
          </p:cNvPr>
          <p:cNvSpPr txBox="1">
            <a:spLocks/>
          </p:cNvSpPr>
          <p:nvPr/>
        </p:nvSpPr>
        <p:spPr>
          <a:xfrm>
            <a:off x="3276600" y="1600200"/>
            <a:ext cx="4724400" cy="3124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000" b="1" dirty="0"/>
              <a:t>The Market Fundamentals</a:t>
            </a:r>
            <a:endParaRPr lang="en-CA" sz="2000" dirty="0"/>
          </a:p>
          <a:p>
            <a:r>
              <a:rPr lang="en-CA" sz="2000" dirty="0"/>
              <a:t>Supply Chain</a:t>
            </a:r>
          </a:p>
          <a:p>
            <a:r>
              <a:rPr lang="en-CA" sz="2000" dirty="0"/>
              <a:t>Production</a:t>
            </a:r>
          </a:p>
          <a:p>
            <a:r>
              <a:rPr lang="en-CA" sz="2000" dirty="0"/>
              <a:t>Trade</a:t>
            </a:r>
          </a:p>
          <a:p>
            <a:r>
              <a:rPr lang="en-CA" sz="2000" dirty="0"/>
              <a:t>Supply Management </a:t>
            </a:r>
          </a:p>
          <a:p>
            <a:endParaRPr lang="en-CA" sz="2000" dirty="0"/>
          </a:p>
        </p:txBody>
      </p:sp>
    </p:spTree>
    <p:extLst>
      <p:ext uri="{BB962C8B-B14F-4D97-AF65-F5344CB8AC3E}">
        <p14:creationId xmlns:p14="http://schemas.microsoft.com/office/powerpoint/2010/main" val="1307004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7" name="Content Placeholder 6"/>
          <p:cNvSpPr>
            <a:spLocks noGrp="1"/>
          </p:cNvSpPr>
          <p:nvPr>
            <p:ph idx="1"/>
          </p:nvPr>
        </p:nvSpPr>
        <p:spPr>
          <a:xfrm>
            <a:off x="457200" y="2086734"/>
            <a:ext cx="8229600" cy="3394472"/>
          </a:xfrm>
        </p:spPr>
        <p:txBody>
          <a:bodyPr/>
          <a:lstStyle/>
          <a:p>
            <a:pPr marL="0" indent="0">
              <a:buNone/>
            </a:pPr>
            <a:r>
              <a:rPr lang="en-CA" sz="1500" b="1" dirty="0"/>
              <a:t>The MNP Advantage:</a:t>
            </a:r>
          </a:p>
          <a:p>
            <a:r>
              <a:rPr lang="en-CA" sz="1500" dirty="0"/>
              <a:t>Offices in strategic urban and rural locations from coast-to-coast</a:t>
            </a:r>
          </a:p>
          <a:p>
            <a:r>
              <a:rPr lang="en-CA" sz="1500" dirty="0"/>
              <a:t>Experience with 15,000 commercial and approximately 300 Hutterite Brethren clients</a:t>
            </a:r>
          </a:p>
          <a:p>
            <a:r>
              <a:rPr lang="en-CA" sz="1500" dirty="0"/>
              <a:t>For more than 60 years, MNP has represented the interests of our clients and the Canadian agriculture industry in provincial and federal matters.</a:t>
            </a:r>
          </a:p>
          <a:p>
            <a:pPr marL="0" indent="0">
              <a:buNone/>
            </a:pPr>
            <a:endParaRPr lang="en-CA" sz="1500" dirty="0"/>
          </a:p>
          <a:p>
            <a:pPr marL="0" indent="0" algn="ctr">
              <a:buNone/>
            </a:pPr>
            <a:r>
              <a:rPr lang="en-CA" sz="1500" b="1" i="1" dirty="0"/>
              <a:t>Nobody does it better.</a:t>
            </a:r>
          </a:p>
          <a:p>
            <a:pPr>
              <a:buNone/>
            </a:pPr>
            <a:endParaRPr lang="en-CA" sz="1500" dirty="0"/>
          </a:p>
          <a:p>
            <a:pPr>
              <a:buNone/>
            </a:pPr>
            <a:endParaRPr lang="en-CA" sz="1500" dirty="0"/>
          </a:p>
          <a:p>
            <a:pPr>
              <a:buNone/>
            </a:pPr>
            <a:endParaRPr lang="en-CA" sz="15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8" name="Content Placeholder 6"/>
          <p:cNvSpPr txBox="1">
            <a:spLocks/>
          </p:cNvSpPr>
          <p:nvPr/>
        </p:nvSpPr>
        <p:spPr>
          <a:xfrm>
            <a:off x="628650" y="1920479"/>
            <a:ext cx="7658100" cy="3908823"/>
          </a:xfrm>
          <a:prstGeom prst="rect">
            <a:avLst/>
          </a:prstGeom>
        </p:spPr>
        <p:txBody>
          <a:bodyPr/>
          <a:lstStyle/>
          <a:p>
            <a:pPr>
              <a:buNone/>
            </a:pPr>
            <a:r>
              <a:rPr lang="en-CA" sz="1200" dirty="0"/>
              <a:t>Over 600 professionals focused on the agriculture industry with niche specialities in:</a:t>
            </a:r>
          </a:p>
          <a:p>
            <a:pPr>
              <a:buNone/>
            </a:pPr>
            <a:endParaRPr lang="en-CA" sz="1200" dirty="0"/>
          </a:p>
          <a:p>
            <a:pPr marL="557213" lvl="1" indent="-214313" defTabSz="685800">
              <a:spcBef>
                <a:spcPct val="20000"/>
              </a:spcBef>
              <a:buFont typeface="Arial" pitchFamily="34" charset="0"/>
              <a:buChar char="•"/>
            </a:pPr>
            <a:r>
              <a:rPr lang="en-CA" sz="1200" dirty="0"/>
              <a:t>Farm Management Consulting</a:t>
            </a:r>
          </a:p>
          <a:p>
            <a:pPr marL="557213" lvl="1" indent="-214313" defTabSz="685800">
              <a:spcBef>
                <a:spcPct val="20000"/>
              </a:spcBef>
              <a:buFont typeface="Arial" pitchFamily="34" charset="0"/>
              <a:buChar char="•"/>
            </a:pPr>
            <a:r>
              <a:rPr lang="en-CA" sz="1200" dirty="0"/>
              <a:t>Crops</a:t>
            </a:r>
          </a:p>
          <a:p>
            <a:pPr marL="557213" lvl="1" indent="-214313" defTabSz="685800">
              <a:spcBef>
                <a:spcPct val="20000"/>
              </a:spcBef>
              <a:buFont typeface="Arial" pitchFamily="34" charset="0"/>
              <a:buChar char="•"/>
            </a:pPr>
            <a:r>
              <a:rPr lang="en-CA" sz="1200" dirty="0"/>
              <a:t>Livestock</a:t>
            </a:r>
          </a:p>
          <a:p>
            <a:pPr marL="557213" lvl="1" indent="-214313" defTabSz="685800">
              <a:spcBef>
                <a:spcPct val="20000"/>
              </a:spcBef>
              <a:buFont typeface="Arial" pitchFamily="34" charset="0"/>
              <a:buChar char="•"/>
            </a:pPr>
            <a:r>
              <a:rPr lang="en-CA" sz="1200" dirty="0"/>
              <a:t>Agriculture Risk Management Resources (ARMR)</a:t>
            </a:r>
          </a:p>
          <a:p>
            <a:pPr marL="900095" lvl="2" indent="-214313" defTabSz="685800">
              <a:spcBef>
                <a:spcPct val="20000"/>
              </a:spcBef>
              <a:buFont typeface="Arial" pitchFamily="34" charset="0"/>
              <a:buChar char="•"/>
            </a:pPr>
            <a:r>
              <a:rPr lang="en-CA" sz="1050" dirty="0"/>
              <a:t>Ag Risk Management Projector (ARMP)</a:t>
            </a:r>
          </a:p>
          <a:p>
            <a:pPr marL="900095" lvl="2" indent="-214313" defTabSz="685800">
              <a:spcBef>
                <a:spcPct val="20000"/>
              </a:spcBef>
              <a:buFont typeface="Arial" pitchFamily="34" charset="0"/>
              <a:buChar char="•"/>
            </a:pPr>
            <a:r>
              <a:rPr lang="en-CA" sz="1050" dirty="0"/>
              <a:t>AgriStability</a:t>
            </a:r>
          </a:p>
          <a:p>
            <a:pPr marL="900095" lvl="2" indent="-214313" defTabSz="685800">
              <a:spcBef>
                <a:spcPct val="20000"/>
              </a:spcBef>
              <a:buFont typeface="Arial" pitchFamily="34" charset="0"/>
              <a:buChar char="•"/>
            </a:pPr>
            <a:r>
              <a:rPr lang="en-CA" sz="1050" dirty="0"/>
              <a:t>AgriInvest</a:t>
            </a:r>
          </a:p>
          <a:p>
            <a:pPr marL="900095" lvl="2" indent="-214313" defTabSz="685800">
              <a:spcBef>
                <a:spcPct val="20000"/>
              </a:spcBef>
              <a:buFont typeface="Arial" pitchFamily="34" charset="0"/>
              <a:buChar char="•"/>
            </a:pPr>
            <a:r>
              <a:rPr lang="en-CA" sz="1050" dirty="0"/>
              <a:t>GARS</a:t>
            </a:r>
          </a:p>
          <a:p>
            <a:pPr marL="900095" lvl="2" indent="-214313" defTabSz="685800">
              <a:spcBef>
                <a:spcPct val="20000"/>
              </a:spcBef>
              <a:buFont typeface="Arial" pitchFamily="34" charset="0"/>
              <a:buChar char="•"/>
            </a:pPr>
            <a:r>
              <a:rPr lang="en-CA" sz="1050" dirty="0"/>
              <a:t>JustSolutions</a:t>
            </a:r>
          </a:p>
          <a:p>
            <a:pPr marL="557213" lvl="1" indent="-214313" defTabSz="685800">
              <a:spcBef>
                <a:spcPct val="20000"/>
              </a:spcBef>
              <a:buFont typeface="Arial" pitchFamily="34" charset="0"/>
              <a:buChar char="•"/>
            </a:pPr>
            <a:r>
              <a:rPr lang="en-CA" sz="1200" dirty="0"/>
              <a:t>Industry-specific financial reporting methods &amp; tax specialists </a:t>
            </a:r>
          </a:p>
          <a:p>
            <a:pPr marL="557213" lvl="1" indent="-214313" defTabSz="685800">
              <a:spcBef>
                <a:spcPct val="20000"/>
              </a:spcBef>
              <a:buFont typeface="Arial" pitchFamily="34" charset="0"/>
              <a:buChar char="•"/>
            </a:pPr>
            <a:r>
              <a:rPr lang="en-CA" sz="1200" dirty="0"/>
              <a:t>Food &amp; Ag Processing</a:t>
            </a:r>
          </a:p>
          <a:p>
            <a:pPr marL="557213" lvl="1" indent="-214313" defTabSz="685800">
              <a:spcBef>
                <a:spcPct val="20000"/>
              </a:spcBef>
              <a:buFont typeface="Arial" pitchFamily="34" charset="0"/>
              <a:buChar char="•"/>
            </a:pPr>
            <a:r>
              <a:rPr lang="en-CA" sz="1200" dirty="0"/>
              <a:t>Hutterian Brethren </a:t>
            </a:r>
          </a:p>
          <a:p>
            <a:pPr marL="557213" lvl="1" indent="-214313" defTabSz="685800">
              <a:spcBef>
                <a:spcPct val="20000"/>
              </a:spcBef>
              <a:buFont typeface="Arial" pitchFamily="34" charset="0"/>
              <a:buChar char="•"/>
            </a:pPr>
            <a:r>
              <a:rPr lang="en-CA" sz="1200" dirty="0"/>
              <a:t>Succession Planning with MNP’s TransitionSMART</a:t>
            </a:r>
          </a:p>
          <a:p>
            <a:pPr marL="257175" indent="-257175" defTabSz="685800">
              <a:spcBef>
                <a:spcPct val="20000"/>
              </a:spcBef>
              <a:defRPr/>
            </a:pPr>
            <a:endParaRPr lang="en-CA" sz="1500" dirty="0"/>
          </a:p>
          <a:p>
            <a:pPr marL="257175" indent="-257175" defTabSz="685800">
              <a:spcBef>
                <a:spcPct val="20000"/>
              </a:spcBef>
              <a:defRPr/>
            </a:pPr>
            <a:endParaRPr lang="en-CA" sz="15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4" name="Content Placeholder 6"/>
          <p:cNvSpPr txBox="1">
            <a:spLocks/>
          </p:cNvSpPr>
          <p:nvPr/>
        </p:nvSpPr>
        <p:spPr>
          <a:xfrm>
            <a:off x="857250" y="1920479"/>
            <a:ext cx="6915150" cy="3394472"/>
          </a:xfrm>
          <a:prstGeom prst="rect">
            <a:avLst/>
          </a:prstGeom>
        </p:spPr>
        <p:txBody>
          <a:bodyPr/>
          <a:lstStyle/>
          <a:p>
            <a:r>
              <a:rPr lang="en-CA" sz="1350" b="1" dirty="0"/>
              <a:t>Agriculture Risk Management Resources (ARMR)</a:t>
            </a:r>
            <a:endParaRPr lang="en-CA" sz="1350" dirty="0"/>
          </a:p>
          <a:p>
            <a:r>
              <a:rPr lang="en-CA" sz="1350" dirty="0"/>
              <a:t>One of the key considerations for any farm operator is risk management. With multiple risks to consider and various insurance programs to cover them, it can be overwhelming for clients to determine the best course of action regarding their farm’s risk management strategies. MNP’s Agriculture Risk Management Resources (ARMR) provides our clients with critical information so that they can grow their business while protecting and safeguarding it during challenging times. With ARMR and MNP’s Ag Risk Management Projector™, we help our clients understand and evaluate the best options for them, their business and their peace of mind.</a:t>
            </a:r>
          </a:p>
          <a:p>
            <a:r>
              <a:rPr lang="en-CA" sz="1350" dirty="0"/>
              <a:t> </a:t>
            </a:r>
          </a:p>
          <a:p>
            <a:r>
              <a:rPr lang="en-CA" sz="1350" dirty="0"/>
              <a:t>MNP’s team of specialists draw on extensive research.   They have long-term relationships with various levels of government and take a comprehensive approach to help our clients get the most from their risk management strategies.</a:t>
            </a:r>
          </a:p>
          <a:p>
            <a:pPr marL="257175" indent="-257175" defTabSz="685800">
              <a:spcBef>
                <a:spcPct val="20000"/>
              </a:spcBef>
              <a:defRPr/>
            </a:pPr>
            <a:endParaRPr lang="en-CA" sz="1500" dirty="0"/>
          </a:p>
          <a:p>
            <a:pPr marL="257175" indent="-257175" defTabSz="685800">
              <a:spcBef>
                <a:spcPct val="20000"/>
              </a:spcBef>
              <a:defRPr/>
            </a:pPr>
            <a:endParaRPr lang="en-CA" sz="15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7" name="Content Placeholder 6"/>
          <p:cNvSpPr>
            <a:spLocks noGrp="1"/>
          </p:cNvSpPr>
          <p:nvPr>
            <p:ph idx="1"/>
          </p:nvPr>
        </p:nvSpPr>
        <p:spPr>
          <a:xfrm>
            <a:off x="457200" y="1600200"/>
            <a:ext cx="8229600" cy="3394472"/>
          </a:xfrm>
        </p:spPr>
        <p:txBody>
          <a:bodyPr/>
          <a:lstStyle/>
          <a:p>
            <a:pPr lvl="0"/>
            <a:r>
              <a:rPr lang="en-CA" sz="1350" dirty="0"/>
              <a:t>Our FMC team is made up of professional agrologists and consultants who come from extensive agriculture backgrounds, bringing a high level of technical expertise, firsthand knowledge and close relationships with the agriculture industry to every engagement.</a:t>
            </a:r>
            <a:endParaRPr lang="en-CA" dirty="0"/>
          </a:p>
          <a:p>
            <a:r>
              <a:rPr lang="en-CA" sz="1500" dirty="0"/>
              <a:t>Education and experience include:</a:t>
            </a:r>
          </a:p>
          <a:p>
            <a:pPr>
              <a:buNone/>
            </a:pPr>
            <a:endParaRPr lang="en-CA" sz="1500" dirty="0"/>
          </a:p>
          <a:p>
            <a:pPr>
              <a:buNone/>
            </a:pPr>
            <a:endParaRPr lang="en-CA" sz="1500" dirty="0"/>
          </a:p>
        </p:txBody>
      </p:sp>
      <p:graphicFrame>
        <p:nvGraphicFramePr>
          <p:cNvPr id="4" name="Diagram 3"/>
          <p:cNvGraphicFramePr/>
          <p:nvPr>
            <p:extLst>
              <p:ext uri="{D42A27DB-BD31-4B8C-83A1-F6EECF244321}">
                <p14:modId xmlns:p14="http://schemas.microsoft.com/office/powerpoint/2010/main" val="2629876913"/>
              </p:ext>
            </p:extLst>
          </p:nvPr>
        </p:nvGraphicFramePr>
        <p:xfrm>
          <a:off x="3048000" y="3429000"/>
          <a:ext cx="3600450" cy="2228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Our People</a:t>
            </a:r>
          </a:p>
        </p:txBody>
      </p:sp>
      <p:sp>
        <p:nvSpPr>
          <p:cNvPr id="4" name="Content Placeholder 6"/>
          <p:cNvSpPr txBox="1">
            <a:spLocks/>
          </p:cNvSpPr>
          <p:nvPr/>
        </p:nvSpPr>
        <p:spPr>
          <a:xfrm>
            <a:off x="1485900" y="2057401"/>
            <a:ext cx="6172200" cy="3394472"/>
          </a:xfrm>
          <a:prstGeom prst="rect">
            <a:avLst/>
          </a:prstGeom>
        </p:spPr>
        <p:txBody>
          <a:bodyPr/>
          <a:lstStyle/>
          <a:p>
            <a:pPr>
              <a:buNone/>
            </a:pPr>
            <a:r>
              <a:rPr lang="en-CA" sz="1500" dirty="0"/>
              <a:t>Within the Farm Management Consulting team we have niche professionals in:</a:t>
            </a:r>
          </a:p>
          <a:p>
            <a:pPr>
              <a:buNone/>
            </a:pPr>
            <a:endParaRPr lang="en-CA" sz="1500" dirty="0"/>
          </a:p>
          <a:p>
            <a:pPr marL="557213" lvl="1" indent="-214313" defTabSz="685800">
              <a:spcBef>
                <a:spcPct val="20000"/>
              </a:spcBef>
              <a:buFont typeface="Arial" pitchFamily="34" charset="0"/>
              <a:buChar char="•"/>
            </a:pPr>
            <a:r>
              <a:rPr lang="en-CA" sz="1500" dirty="0"/>
              <a:t>Crop production and marketing (dryland and irrigated)</a:t>
            </a:r>
          </a:p>
          <a:p>
            <a:pPr marL="557213" lvl="1" indent="-214313" defTabSz="685800">
              <a:spcBef>
                <a:spcPct val="20000"/>
              </a:spcBef>
              <a:buFont typeface="Arial" pitchFamily="34" charset="0"/>
              <a:buChar char="•"/>
            </a:pPr>
            <a:r>
              <a:rPr lang="en-CA" sz="1500" dirty="0"/>
              <a:t>Intensive livestock production and marketing</a:t>
            </a:r>
          </a:p>
          <a:p>
            <a:pPr marL="557213" lvl="1" indent="-214313" defTabSz="685800">
              <a:spcBef>
                <a:spcPct val="20000"/>
              </a:spcBef>
              <a:buFont typeface="Arial" pitchFamily="34" charset="0"/>
              <a:buChar char="•"/>
            </a:pPr>
            <a:r>
              <a:rPr lang="en-CA" sz="1500" dirty="0"/>
              <a:t>Supply managed (dairy and poultry)</a:t>
            </a:r>
          </a:p>
          <a:p>
            <a:pPr marL="557213" lvl="1" indent="-214313" defTabSz="685800">
              <a:spcBef>
                <a:spcPct val="20000"/>
              </a:spcBef>
              <a:buFont typeface="Arial" pitchFamily="34" charset="0"/>
              <a:buChar char="•"/>
            </a:pPr>
            <a:r>
              <a:rPr lang="en-CA" sz="1500" dirty="0"/>
              <a:t>Commodity and food processing</a:t>
            </a:r>
          </a:p>
          <a:p>
            <a:pPr marL="557213" lvl="1" indent="-214313" defTabSz="685800">
              <a:spcBef>
                <a:spcPct val="20000"/>
              </a:spcBef>
              <a:buFont typeface="Arial" pitchFamily="34" charset="0"/>
              <a:buChar char="•"/>
            </a:pPr>
            <a:r>
              <a:rPr lang="en-CA" sz="1500" dirty="0"/>
              <a:t>Exotics </a:t>
            </a:r>
          </a:p>
          <a:p>
            <a:pPr marL="557213" lvl="1" indent="-214313" defTabSz="685800">
              <a:spcBef>
                <a:spcPct val="20000"/>
              </a:spcBef>
              <a:buFont typeface="Arial" pitchFamily="34" charset="0"/>
              <a:buChar char="•"/>
            </a:pPr>
            <a:r>
              <a:rPr lang="en-CA" sz="1500" dirty="0"/>
              <a:t>Greenhouse and Market Gardening</a:t>
            </a:r>
          </a:p>
          <a:p>
            <a:pPr marL="557213" lvl="1" indent="-214313" defTabSz="685800">
              <a:spcBef>
                <a:spcPct val="20000"/>
              </a:spcBef>
              <a:buFont typeface="Arial" pitchFamily="34" charset="0"/>
              <a:buChar char="•"/>
            </a:pPr>
            <a:r>
              <a:rPr lang="en-CA" sz="1500" dirty="0"/>
              <a:t>Orchard Fruit</a:t>
            </a:r>
          </a:p>
          <a:p>
            <a:pPr marL="557213" lvl="1" indent="-214313" defTabSz="685800">
              <a:spcBef>
                <a:spcPct val="20000"/>
              </a:spcBef>
              <a:buFont typeface="Arial" pitchFamily="34" charset="0"/>
              <a:buChar char="•"/>
            </a:pPr>
            <a:endParaRPr lang="en-CA" sz="1500" dirty="0"/>
          </a:p>
          <a:p>
            <a:pPr marL="257175" indent="-257175" defTabSz="685800">
              <a:spcBef>
                <a:spcPct val="20000"/>
              </a:spcBef>
              <a:defRPr/>
            </a:pPr>
            <a:endParaRPr lang="en-CA" sz="1500" dirty="0"/>
          </a:p>
          <a:p>
            <a:pPr marL="257175" indent="-257175" defTabSz="685800">
              <a:spcBef>
                <a:spcPct val="20000"/>
              </a:spcBef>
              <a:defRPr/>
            </a:pPr>
            <a:endParaRPr lang="en-CA" sz="15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Special Situations</a:t>
            </a:r>
          </a:p>
        </p:txBody>
      </p:sp>
      <p:sp>
        <p:nvSpPr>
          <p:cNvPr id="7" name="Content Placeholder 6"/>
          <p:cNvSpPr>
            <a:spLocks noGrp="1"/>
          </p:cNvSpPr>
          <p:nvPr>
            <p:ph idx="1"/>
          </p:nvPr>
        </p:nvSpPr>
        <p:spPr/>
        <p:txBody>
          <a:bodyPr/>
          <a:lstStyle/>
          <a:p>
            <a:pPr marL="0" indent="0">
              <a:buNone/>
            </a:pPr>
            <a:r>
              <a:rPr lang="en-CA" sz="1500" dirty="0"/>
              <a:t>Working closely with Corporate Recovery Services, the Farm Management Consulting team have assisted with the provision of:</a:t>
            </a:r>
          </a:p>
          <a:p>
            <a:pPr marL="0" indent="0">
              <a:buNone/>
            </a:pPr>
            <a:endParaRPr lang="en-CA" sz="1500" dirty="0"/>
          </a:p>
          <a:p>
            <a:pPr lvl="1">
              <a:buFont typeface="Arial" pitchFamily="34" charset="0"/>
              <a:buChar char="•"/>
            </a:pPr>
            <a:r>
              <a:rPr lang="en-CA" sz="1500" dirty="0"/>
              <a:t>Initial assessment of a debtor</a:t>
            </a:r>
          </a:p>
          <a:p>
            <a:pPr lvl="1">
              <a:buFont typeface="Arial" pitchFamily="34" charset="0"/>
              <a:buChar char="•"/>
            </a:pPr>
            <a:r>
              <a:rPr lang="en-CA" sz="1500" dirty="0"/>
              <a:t>Monitoring </a:t>
            </a:r>
          </a:p>
          <a:p>
            <a:pPr lvl="1">
              <a:buFont typeface="Arial" pitchFamily="34" charset="0"/>
              <a:buChar char="•"/>
            </a:pPr>
            <a:r>
              <a:rPr lang="en-CA" sz="1500" dirty="0"/>
              <a:t>Restructuring </a:t>
            </a:r>
          </a:p>
          <a:p>
            <a:pPr lvl="1">
              <a:buFont typeface="Arial" pitchFamily="34" charset="0"/>
              <a:buChar char="•"/>
            </a:pPr>
            <a:r>
              <a:rPr lang="en-CA" sz="1500" dirty="0"/>
              <a:t>Liquidation</a:t>
            </a:r>
          </a:p>
          <a:p>
            <a:pPr>
              <a:buNone/>
            </a:pPr>
            <a:endParaRPr lang="en-CA" sz="1500" dirty="0"/>
          </a:p>
          <a:p>
            <a:pPr>
              <a:buNone/>
            </a:pPr>
            <a:endParaRPr lang="en-CA" sz="1500" dirty="0"/>
          </a:p>
          <a:p>
            <a:pPr>
              <a:buNone/>
            </a:pPr>
            <a:endParaRPr lang="en-CA" sz="15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Appendices – Special Situations</a:t>
            </a:r>
          </a:p>
        </p:txBody>
      </p:sp>
      <p:sp>
        <p:nvSpPr>
          <p:cNvPr id="4" name="Content Placeholder 6"/>
          <p:cNvSpPr txBox="1">
            <a:spLocks/>
          </p:cNvSpPr>
          <p:nvPr/>
        </p:nvSpPr>
        <p:spPr>
          <a:xfrm>
            <a:off x="1485900" y="2057401"/>
            <a:ext cx="6172200" cy="3394472"/>
          </a:xfrm>
          <a:prstGeom prst="rect">
            <a:avLst/>
          </a:prstGeom>
        </p:spPr>
        <p:txBody>
          <a:bodyPr/>
          <a:lstStyle/>
          <a:p>
            <a:r>
              <a:rPr lang="en-CA" sz="1500" dirty="0"/>
              <a:t>The Farm Management  Consulting team has provided the following services to Corporate Recovery Engagements:</a:t>
            </a:r>
          </a:p>
          <a:p>
            <a:endParaRPr lang="en-CA" sz="1500" dirty="0"/>
          </a:p>
          <a:p>
            <a:pPr marL="557213" lvl="1" indent="-214313" defTabSz="685800">
              <a:spcBef>
                <a:spcPct val="20000"/>
              </a:spcBef>
              <a:buFont typeface="Arial" pitchFamily="34" charset="0"/>
              <a:buChar char="•"/>
            </a:pPr>
            <a:r>
              <a:rPr lang="en-CA" sz="1500" dirty="0"/>
              <a:t>Assisting with taking possession of farm operations</a:t>
            </a:r>
          </a:p>
          <a:p>
            <a:pPr marL="557213" lvl="1" indent="-214313" defTabSz="685800">
              <a:spcBef>
                <a:spcPct val="20000"/>
              </a:spcBef>
              <a:buFont typeface="Arial" pitchFamily="34" charset="0"/>
              <a:buChar char="•"/>
            </a:pPr>
            <a:r>
              <a:rPr lang="en-CA" sz="1500" dirty="0"/>
              <a:t>Determining and executing strategies for ongoing operations</a:t>
            </a:r>
          </a:p>
          <a:p>
            <a:pPr marL="557213" lvl="1" indent="-214313" defTabSz="685800">
              <a:spcBef>
                <a:spcPct val="20000"/>
              </a:spcBef>
              <a:buFont typeface="Arial" pitchFamily="34" charset="0"/>
              <a:buChar char="•"/>
            </a:pPr>
            <a:r>
              <a:rPr lang="en-CA" sz="1500" dirty="0"/>
              <a:t>Providing executive management of day-to-day farm operations</a:t>
            </a:r>
          </a:p>
          <a:p>
            <a:pPr marL="557213" lvl="1" indent="-214313" defTabSz="685800">
              <a:spcBef>
                <a:spcPct val="20000"/>
              </a:spcBef>
              <a:buFont typeface="Arial" pitchFamily="34" charset="0"/>
              <a:buChar char="•"/>
            </a:pPr>
            <a:r>
              <a:rPr lang="en-CA" sz="1500" dirty="0"/>
              <a:t>Consulting on key decision points in farm operations</a:t>
            </a:r>
          </a:p>
          <a:p>
            <a:pPr marL="557213" lvl="1" indent="-214313" defTabSz="685800">
              <a:spcBef>
                <a:spcPct val="20000"/>
              </a:spcBef>
              <a:buFont typeface="Arial" pitchFamily="34" charset="0"/>
              <a:buChar char="•"/>
            </a:pPr>
            <a:r>
              <a:rPr lang="en-CA" sz="1500" dirty="0"/>
              <a:t>Preparation of risk analysis and mitigation strategies</a:t>
            </a:r>
          </a:p>
          <a:p>
            <a:pPr marL="557213" lvl="1" indent="-214313" defTabSz="685800">
              <a:spcBef>
                <a:spcPct val="20000"/>
              </a:spcBef>
              <a:buFont typeface="Arial" pitchFamily="34" charset="0"/>
              <a:buChar char="•"/>
            </a:pPr>
            <a:r>
              <a:rPr lang="en-CA" sz="1500" dirty="0"/>
              <a:t>Providing input into realization plans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CDCE-4E1B-4F42-97F9-BEE3D0D1759D}"/>
              </a:ext>
            </a:extLst>
          </p:cNvPr>
          <p:cNvSpPr>
            <a:spLocks noGrp="1"/>
          </p:cNvSpPr>
          <p:nvPr>
            <p:ph type="title"/>
          </p:nvPr>
        </p:nvSpPr>
        <p:spPr/>
        <p:txBody>
          <a:bodyPr/>
          <a:lstStyle/>
          <a:p>
            <a:r>
              <a:rPr lang="en-US" dirty="0"/>
              <a:t>Industry Outlook 2020</a:t>
            </a:r>
            <a:endParaRPr lang="en-CA" dirty="0"/>
          </a:p>
        </p:txBody>
      </p:sp>
      <p:sp>
        <p:nvSpPr>
          <p:cNvPr id="5" name="TextBox 4">
            <a:extLst>
              <a:ext uri="{FF2B5EF4-FFF2-40B4-BE49-F238E27FC236}">
                <a16:creationId xmlns:a16="http://schemas.microsoft.com/office/drawing/2014/main" id="{F8DCF317-0245-404D-BC76-F8322DE55160}"/>
              </a:ext>
            </a:extLst>
          </p:cNvPr>
          <p:cNvSpPr txBox="1"/>
          <p:nvPr/>
        </p:nvSpPr>
        <p:spPr>
          <a:xfrm>
            <a:off x="450112" y="5638800"/>
            <a:ext cx="1571264" cy="246221"/>
          </a:xfrm>
          <a:prstGeom prst="rect">
            <a:avLst/>
          </a:prstGeom>
          <a:noFill/>
        </p:spPr>
        <p:txBody>
          <a:bodyPr wrap="none" rtlCol="0">
            <a:spAutoFit/>
          </a:bodyPr>
          <a:lstStyle/>
          <a:p>
            <a:r>
              <a:rPr lang="en-CA" sz="1000" dirty="0"/>
              <a:t>Source: Bank of Canada</a:t>
            </a:r>
          </a:p>
        </p:txBody>
      </p:sp>
      <p:pic>
        <p:nvPicPr>
          <p:cNvPr id="7" name="Content Placeholder 6">
            <a:extLst>
              <a:ext uri="{FF2B5EF4-FFF2-40B4-BE49-F238E27FC236}">
                <a16:creationId xmlns:a16="http://schemas.microsoft.com/office/drawing/2014/main" id="{83F63CB6-19AB-4AC6-956C-1B2368600C8B}"/>
              </a:ext>
            </a:extLst>
          </p:cNvPr>
          <p:cNvPicPr>
            <a:picLocks noGrp="1" noChangeAspect="1"/>
          </p:cNvPicPr>
          <p:nvPr>
            <p:ph idx="1"/>
          </p:nvPr>
        </p:nvPicPr>
        <p:blipFill>
          <a:blip r:embed="rId2"/>
          <a:stretch>
            <a:fillRect/>
          </a:stretch>
        </p:blipFill>
        <p:spPr>
          <a:xfrm>
            <a:off x="438275" y="1676399"/>
            <a:ext cx="8229600" cy="3771687"/>
          </a:xfrm>
          <a:prstGeom prst="rect">
            <a:avLst/>
          </a:prstGeom>
        </p:spPr>
      </p:pic>
      <p:sp>
        <p:nvSpPr>
          <p:cNvPr id="3" name="TextBox 2">
            <a:extLst>
              <a:ext uri="{FF2B5EF4-FFF2-40B4-BE49-F238E27FC236}">
                <a16:creationId xmlns:a16="http://schemas.microsoft.com/office/drawing/2014/main" id="{8ABF5263-6EEA-44A4-A021-7334F5C5D960}"/>
              </a:ext>
            </a:extLst>
          </p:cNvPr>
          <p:cNvSpPr txBox="1"/>
          <p:nvPr/>
        </p:nvSpPr>
        <p:spPr>
          <a:xfrm>
            <a:off x="450112" y="1417638"/>
            <a:ext cx="8236688" cy="307777"/>
          </a:xfrm>
          <a:prstGeom prst="rect">
            <a:avLst/>
          </a:prstGeom>
          <a:noFill/>
        </p:spPr>
        <p:txBody>
          <a:bodyPr wrap="square" rtlCol="0">
            <a:spAutoFit/>
          </a:bodyPr>
          <a:lstStyle/>
          <a:p>
            <a:pPr algn="ctr"/>
            <a:r>
              <a:rPr lang="en-CA" sz="1400" dirty="0"/>
              <a:t>      USD/CAD</a:t>
            </a:r>
          </a:p>
        </p:txBody>
      </p:sp>
    </p:spTree>
    <p:extLst>
      <p:ext uri="{BB962C8B-B14F-4D97-AF65-F5344CB8AC3E}">
        <p14:creationId xmlns:p14="http://schemas.microsoft.com/office/powerpoint/2010/main" val="3355701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39F4-423C-48DB-8885-E74160587CE2}"/>
              </a:ext>
            </a:extLst>
          </p:cNvPr>
          <p:cNvSpPr>
            <a:spLocks noGrp="1"/>
          </p:cNvSpPr>
          <p:nvPr>
            <p:ph type="title"/>
          </p:nvPr>
        </p:nvSpPr>
        <p:spPr/>
        <p:txBody>
          <a:bodyPr/>
          <a:lstStyle/>
          <a:p>
            <a:r>
              <a:rPr lang="en-CA" dirty="0">
                <a:solidFill>
                  <a:srgbClr val="035642"/>
                </a:solidFill>
              </a:rPr>
              <a:t>Industry Outlook 2020</a:t>
            </a:r>
            <a:br>
              <a:rPr lang="en-CA" sz="3000" dirty="0">
                <a:solidFill>
                  <a:schemeClr val="accent3">
                    <a:lumMod val="90000"/>
                    <a:lumOff val="10000"/>
                  </a:schemeClr>
                </a:solidFill>
                <a:latin typeface="Arial" pitchFamily="34" charset="0"/>
                <a:cs typeface="Arial" pitchFamily="34" charset="0"/>
              </a:rPr>
            </a:br>
            <a:endParaRPr lang="en-CA" dirty="0"/>
          </a:p>
        </p:txBody>
      </p:sp>
      <p:sp>
        <p:nvSpPr>
          <p:cNvPr id="6" name="Content Placeholder 5">
            <a:extLst>
              <a:ext uri="{FF2B5EF4-FFF2-40B4-BE49-F238E27FC236}">
                <a16:creationId xmlns:a16="http://schemas.microsoft.com/office/drawing/2014/main" id="{6C8DAD2D-93C4-4921-B543-2F319590B838}"/>
              </a:ext>
            </a:extLst>
          </p:cNvPr>
          <p:cNvSpPr txBox="1">
            <a:spLocks noGrp="1"/>
          </p:cNvSpPr>
          <p:nvPr>
            <p:ph idx="1"/>
          </p:nvPr>
        </p:nvSpPr>
        <p:spPr>
          <a:xfrm>
            <a:off x="457200" y="1295400"/>
            <a:ext cx="4120680" cy="461665"/>
          </a:xfrm>
          <a:prstGeom prst="rect">
            <a:avLst/>
          </a:prstGeom>
          <a:noFill/>
        </p:spPr>
        <p:txBody>
          <a:bodyPr wrap="none" rtlCol="0">
            <a:spAutoFit/>
          </a:bodyPr>
          <a:lstStyle/>
          <a:p>
            <a:pPr marL="0" indent="0">
              <a:buNone/>
            </a:pPr>
            <a:r>
              <a:rPr lang="en-CA" sz="2400" dirty="0"/>
              <a:t>Protectionist vs Global Trade</a:t>
            </a:r>
          </a:p>
        </p:txBody>
      </p:sp>
      <p:sp>
        <p:nvSpPr>
          <p:cNvPr id="7" name="TextBox 6">
            <a:extLst>
              <a:ext uri="{FF2B5EF4-FFF2-40B4-BE49-F238E27FC236}">
                <a16:creationId xmlns:a16="http://schemas.microsoft.com/office/drawing/2014/main" id="{28ED4169-7B36-4457-9459-E624520AA9F9}"/>
              </a:ext>
            </a:extLst>
          </p:cNvPr>
          <p:cNvSpPr txBox="1"/>
          <p:nvPr/>
        </p:nvSpPr>
        <p:spPr>
          <a:xfrm>
            <a:off x="489751" y="1526232"/>
            <a:ext cx="7696200" cy="5262979"/>
          </a:xfrm>
          <a:prstGeom prst="rect">
            <a:avLst/>
          </a:prstGeom>
          <a:noFill/>
        </p:spPr>
        <p:txBody>
          <a:bodyPr wrap="square" rtlCol="0">
            <a:spAutoFit/>
          </a:bodyPr>
          <a:lstStyle/>
          <a:p>
            <a:pPr marL="408186" lvl="1">
              <a:lnSpc>
                <a:spcPct val="150000"/>
              </a:lnSpc>
            </a:pPr>
            <a:endParaRPr lang="en-US" sz="1100"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CUSMA</a:t>
            </a:r>
          </a:p>
          <a:p>
            <a:pPr marL="914377"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Ratified but not enacted</a:t>
            </a:r>
          </a:p>
          <a:p>
            <a:pPr marL="914377"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Set to start June 1??</a:t>
            </a:r>
          </a:p>
          <a:p>
            <a:pPr marL="457200"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Phase 1 US/China Trade Deal</a:t>
            </a:r>
          </a:p>
          <a:p>
            <a:pPr marL="914377"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$200 Billion</a:t>
            </a:r>
          </a:p>
          <a:p>
            <a:pPr marL="914377"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Logistical Congestion</a:t>
            </a:r>
          </a:p>
          <a:p>
            <a:pPr marL="457200"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Protectionist Wheat Market</a:t>
            </a:r>
          </a:p>
          <a:p>
            <a:pPr marL="1110402" lvl="1" indent="-4572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Russia, Ukraine looking at export quotas to support domestic prices</a:t>
            </a:r>
          </a:p>
          <a:p>
            <a:pPr lvl="1">
              <a:lnSpc>
                <a:spcPct val="150000"/>
              </a:lnSpc>
            </a:pPr>
            <a:endParaRPr lang="en-US" sz="1100" dirty="0">
              <a:latin typeface="Arial" panose="020B0604020202020204" pitchFamily="34" charset="0"/>
              <a:cs typeface="Arial" panose="020B0604020202020204" pitchFamily="34" charset="0"/>
            </a:endParaRPr>
          </a:p>
          <a:p>
            <a:pPr lvl="1"/>
            <a:endParaRPr lang="en-US" sz="1100" dirty="0">
              <a:latin typeface="Arial" panose="020B0604020202020204" pitchFamily="34" charset="0"/>
              <a:cs typeface="Arial" panose="020B0604020202020204" pitchFamily="34" charset="0"/>
            </a:endParaRPr>
          </a:p>
          <a:p>
            <a:pPr marL="693890" lvl="1" indent="-28570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693890" lvl="1" indent="-285704">
              <a:buFont typeface="Arial" panose="020B0604020202020204" pitchFamily="34" charset="0"/>
              <a:buChar char="•"/>
            </a:pPr>
            <a:endParaRPr lang="en-CA"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083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2AA1-B697-4A65-BD4C-C059BB96B82F}"/>
              </a:ext>
            </a:extLst>
          </p:cNvPr>
          <p:cNvSpPr>
            <a:spLocks noGrp="1"/>
          </p:cNvSpPr>
          <p:nvPr>
            <p:ph type="title"/>
          </p:nvPr>
        </p:nvSpPr>
        <p:spPr/>
        <p:txBody>
          <a:bodyPr/>
          <a:lstStyle/>
          <a:p>
            <a:r>
              <a:rPr lang="en-CA" dirty="0">
                <a:solidFill>
                  <a:srgbClr val="035642"/>
                </a:solidFill>
              </a:rPr>
              <a:t>Industry Outlook 2020</a:t>
            </a:r>
            <a:br>
              <a:rPr lang="en-CA" sz="3000" dirty="0">
                <a:latin typeface="Arial" pitchFamily="34" charset="0"/>
                <a:cs typeface="Arial" pitchFamily="34" charset="0"/>
              </a:rPr>
            </a:br>
            <a:endParaRPr lang="en-CA" dirty="0"/>
          </a:p>
        </p:txBody>
      </p:sp>
      <p:sp>
        <p:nvSpPr>
          <p:cNvPr id="3" name="Content Placeholder 2">
            <a:extLst>
              <a:ext uri="{FF2B5EF4-FFF2-40B4-BE49-F238E27FC236}">
                <a16:creationId xmlns:a16="http://schemas.microsoft.com/office/drawing/2014/main" id="{5862DFE3-0667-42B6-9E03-C9FF78935FE0}"/>
              </a:ext>
            </a:extLst>
          </p:cNvPr>
          <p:cNvSpPr>
            <a:spLocks noGrp="1"/>
          </p:cNvSpPr>
          <p:nvPr>
            <p:ph idx="1"/>
          </p:nvPr>
        </p:nvSpPr>
        <p:spPr>
          <a:xfrm>
            <a:off x="457200" y="1600200"/>
            <a:ext cx="8229600" cy="4525963"/>
          </a:xfrm>
        </p:spPr>
        <p:txBody>
          <a:bodyPr/>
          <a:lstStyle/>
          <a:p>
            <a:pPr marL="0" indent="0">
              <a:buNone/>
            </a:pPr>
            <a:r>
              <a:rPr lang="en-CA" sz="2800" dirty="0"/>
              <a:t>Canada’s response to Covid in Agriculture</a:t>
            </a:r>
          </a:p>
        </p:txBody>
      </p:sp>
      <p:sp>
        <p:nvSpPr>
          <p:cNvPr id="4" name="TextBox 3">
            <a:extLst>
              <a:ext uri="{FF2B5EF4-FFF2-40B4-BE49-F238E27FC236}">
                <a16:creationId xmlns:a16="http://schemas.microsoft.com/office/drawing/2014/main" id="{CC4FEFA4-8300-44E3-AE14-A76294BAD5CF}"/>
              </a:ext>
            </a:extLst>
          </p:cNvPr>
          <p:cNvSpPr txBox="1"/>
          <p:nvPr/>
        </p:nvSpPr>
        <p:spPr>
          <a:xfrm>
            <a:off x="762001" y="2057400"/>
            <a:ext cx="8001000" cy="2727670"/>
          </a:xfrm>
          <a:prstGeom prst="rect">
            <a:avLst/>
          </a:prstGeom>
          <a:noFill/>
        </p:spPr>
        <p:txBody>
          <a:bodyPr wrap="square" rtlCol="0">
            <a:spAutoFit/>
          </a:bodyPr>
          <a:lstStyle/>
          <a:p>
            <a:pPr lvl="1"/>
            <a:endParaRPr lang="en-US" sz="1125" dirty="0">
              <a:latin typeface="Arial" panose="020B0604020202020204" pitchFamily="34" charset="0"/>
              <a:cs typeface="Arial" panose="020B0604020202020204" pitchFamily="34" charset="0"/>
            </a:endParaRPr>
          </a:p>
          <a:p>
            <a:pPr marL="693890" lvl="1" indent="-285704">
              <a:buFont typeface="Arial" panose="020B0604020202020204" pitchFamily="34" charset="0"/>
              <a:buChar char="•"/>
            </a:pPr>
            <a:r>
              <a:rPr lang="en-CA" sz="2000" dirty="0">
                <a:latin typeface="Arial" panose="020B0604020202020204" pitchFamily="34" charset="0"/>
                <a:cs typeface="Arial" panose="020B0604020202020204" pitchFamily="34" charset="0"/>
              </a:rPr>
              <a:t>Increase Farm Credit Canada’s lending abilities by $5 billion</a:t>
            </a:r>
          </a:p>
          <a:p>
            <a:pPr marL="693890" lvl="1" indent="-285704">
              <a:buFont typeface="Arial" panose="020B0604020202020204" pitchFamily="34" charset="0"/>
              <a:buChar char="•"/>
            </a:pPr>
            <a:r>
              <a:rPr lang="en-CA" sz="2000" dirty="0">
                <a:latin typeface="Arial" panose="020B0604020202020204" pitchFamily="34" charset="0"/>
                <a:cs typeface="Arial" panose="020B0604020202020204" pitchFamily="34" charset="0"/>
              </a:rPr>
              <a:t>Allowed a Stay of Default on cash advances that were due on or before April 30, 2020.</a:t>
            </a:r>
          </a:p>
          <a:p>
            <a:pPr marL="693890" lvl="1" indent="-285704">
              <a:buFont typeface="Arial" panose="020B0604020202020204" pitchFamily="34" charset="0"/>
              <a:buChar char="•"/>
            </a:pPr>
            <a:r>
              <a:rPr lang="en-CA" sz="2000" dirty="0">
                <a:latin typeface="Arial" panose="020B0604020202020204" pitchFamily="34" charset="0"/>
                <a:cs typeface="Arial" panose="020B0604020202020204" pitchFamily="34" charset="0"/>
              </a:rPr>
              <a:t>Extended AgriStability deadline to July 3</a:t>
            </a:r>
          </a:p>
          <a:p>
            <a:pPr marL="693890" lvl="1" indent="-285704">
              <a:buFont typeface="Arial" panose="020B0604020202020204" pitchFamily="34" charset="0"/>
              <a:buChar char="•"/>
            </a:pPr>
            <a:r>
              <a:rPr lang="en-CA" sz="2000" dirty="0">
                <a:latin typeface="Arial" panose="020B0604020202020204" pitchFamily="34" charset="0"/>
                <a:cs typeface="Arial" panose="020B0604020202020204" pitchFamily="34" charset="0"/>
              </a:rPr>
              <a:t>Did not put a hold or eliminate the carbon tax that increased by 33% on April 1. </a:t>
            </a:r>
          </a:p>
          <a:p>
            <a:pPr marL="693890" lvl="1" indent="-285704">
              <a:buFont typeface="Arial" panose="020B0604020202020204" pitchFamily="34" charset="0"/>
              <a:buChar char="•"/>
            </a:pPr>
            <a:r>
              <a:rPr lang="en-CA" sz="2000" dirty="0">
                <a:latin typeface="Arial" panose="020B0604020202020204" pitchFamily="34" charset="0"/>
                <a:cs typeface="Arial" panose="020B0604020202020204" pitchFamily="34" charset="0"/>
              </a:rPr>
              <a:t>Farmers are exempt from paying carbon tax on gasoline and diesel fuel but still pay it on propane and natural gas</a:t>
            </a:r>
            <a:r>
              <a:rPr lang="en-CA"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017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8ABB0-47C9-44AA-8DD4-9E570CEC039B}"/>
              </a:ext>
            </a:extLst>
          </p:cNvPr>
          <p:cNvSpPr>
            <a:spLocks noGrp="1"/>
          </p:cNvSpPr>
          <p:nvPr>
            <p:ph type="title"/>
          </p:nvPr>
        </p:nvSpPr>
        <p:spPr/>
        <p:txBody>
          <a:bodyPr/>
          <a:lstStyle/>
          <a:p>
            <a:r>
              <a:rPr lang="en-CA" dirty="0"/>
              <a:t>Industry Outlook 2020</a:t>
            </a:r>
            <a:br>
              <a:rPr lang="en-CA" dirty="0"/>
            </a:br>
            <a:endParaRPr lang="en-CA" dirty="0"/>
          </a:p>
        </p:txBody>
      </p:sp>
      <p:pic>
        <p:nvPicPr>
          <p:cNvPr id="4" name="Picture 2" descr="Image result for turkey">
            <a:extLst>
              <a:ext uri="{FF2B5EF4-FFF2-40B4-BE49-F238E27FC236}">
                <a16:creationId xmlns:a16="http://schemas.microsoft.com/office/drawing/2014/main" id="{0A445358-075F-4043-A7EB-40E1FCE3B5E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417638"/>
            <a:ext cx="3773978" cy="236081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a:extLst>
              <a:ext uri="{FF2B5EF4-FFF2-40B4-BE49-F238E27FC236}">
                <a16:creationId xmlns:a16="http://schemas.microsoft.com/office/drawing/2014/main" id="{FAB9DA2B-1002-4188-BE9C-30BFDB900D9C}"/>
              </a:ext>
            </a:extLst>
          </p:cNvPr>
          <p:cNvSpPr txBox="1">
            <a:spLocks/>
          </p:cNvSpPr>
          <p:nvPr/>
        </p:nvSpPr>
        <p:spPr>
          <a:xfrm>
            <a:off x="4383578" y="1371600"/>
            <a:ext cx="4434840" cy="4267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CA" sz="2000" b="1" dirty="0"/>
              <a:t>Poultry</a:t>
            </a:r>
          </a:p>
          <a:p>
            <a:r>
              <a:rPr lang="en-CA" sz="2000" dirty="0"/>
              <a:t>Outlook good for eggs</a:t>
            </a:r>
          </a:p>
          <a:p>
            <a:r>
              <a:rPr lang="en-CA" sz="2000" dirty="0"/>
              <a:t>Broiler placements reduced by 15%</a:t>
            </a:r>
          </a:p>
          <a:p>
            <a:r>
              <a:rPr lang="en-CA" sz="2000" dirty="0"/>
              <a:t>Risk Management Programs</a:t>
            </a:r>
          </a:p>
          <a:p>
            <a:endParaRPr lang="en-CA" sz="2000" dirty="0"/>
          </a:p>
          <a:p>
            <a:endParaRPr lang="en-CA" sz="2000" dirty="0"/>
          </a:p>
          <a:p>
            <a:endParaRPr lang="en-CA" sz="2000" u="sng" dirty="0"/>
          </a:p>
          <a:p>
            <a:endParaRPr lang="en-CA" sz="2000" u="sng" dirty="0"/>
          </a:p>
          <a:p>
            <a:endParaRPr lang="en-CA" sz="2000" u="sng" dirty="0"/>
          </a:p>
          <a:p>
            <a:endParaRPr lang="en-CA" sz="2000" u="sng" dirty="0"/>
          </a:p>
          <a:p>
            <a:endParaRPr lang="en-CA" sz="2000" u="sng" dirty="0"/>
          </a:p>
          <a:p>
            <a:pPr>
              <a:buFont typeface="Arial" pitchFamily="34" charset="0"/>
              <a:buNone/>
            </a:pPr>
            <a:endParaRPr lang="en-CA" sz="2000" dirty="0"/>
          </a:p>
        </p:txBody>
      </p:sp>
      <p:cxnSp>
        <p:nvCxnSpPr>
          <p:cNvPr id="6" name="Straight Connector 5">
            <a:extLst>
              <a:ext uri="{FF2B5EF4-FFF2-40B4-BE49-F238E27FC236}">
                <a16:creationId xmlns:a16="http://schemas.microsoft.com/office/drawing/2014/main" id="{566986EB-C10A-4EC2-8D1A-D453848BB124}"/>
              </a:ext>
            </a:extLst>
          </p:cNvPr>
          <p:cNvCxnSpPr/>
          <p:nvPr/>
        </p:nvCxnSpPr>
        <p:spPr>
          <a:xfrm>
            <a:off x="609600" y="4038600"/>
            <a:ext cx="7848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69D6A1E-21EB-4851-88A4-8AE157F9A8F5}"/>
              </a:ext>
            </a:extLst>
          </p:cNvPr>
          <p:cNvSpPr/>
          <p:nvPr/>
        </p:nvSpPr>
        <p:spPr>
          <a:xfrm>
            <a:off x="533400" y="4191000"/>
            <a:ext cx="9220200" cy="1831271"/>
          </a:xfrm>
          <a:prstGeom prst="rect">
            <a:avLst/>
          </a:prstGeom>
        </p:spPr>
        <p:txBody>
          <a:bodyPr wrap="square">
            <a:spAutoFit/>
          </a:bodyPr>
          <a:lstStyle/>
          <a:p>
            <a:pPr>
              <a:spcAft>
                <a:spcPts val="600"/>
              </a:spcAft>
            </a:pPr>
            <a:r>
              <a:rPr lang="en-CA" i="1" u="sng" dirty="0"/>
              <a:t>Safe Guards</a:t>
            </a:r>
          </a:p>
          <a:p>
            <a:pPr>
              <a:buFont typeface="Arial" pitchFamily="34" charset="0"/>
              <a:buChar char="•"/>
            </a:pPr>
            <a:r>
              <a:rPr lang="en-CA" i="1" dirty="0"/>
              <a:t>   Understand the quota:</a:t>
            </a:r>
          </a:p>
          <a:p>
            <a:pPr marL="630238" lvl="1" indent="-268288">
              <a:buFont typeface="Arial" pitchFamily="34" charset="0"/>
              <a:buChar char="•"/>
            </a:pPr>
            <a:r>
              <a:rPr lang="en-CA" i="1" dirty="0"/>
              <a:t>Provincial legislation re: transferability.</a:t>
            </a:r>
          </a:p>
          <a:p>
            <a:pPr marL="630238" lvl="1" indent="-268288">
              <a:buFont typeface="Arial" pitchFamily="34" charset="0"/>
              <a:buChar char="•"/>
            </a:pPr>
            <a:r>
              <a:rPr lang="en-CA" i="1" dirty="0"/>
              <a:t>Debtor’s utilization and options to lease out quota.</a:t>
            </a:r>
          </a:p>
          <a:p>
            <a:pPr marL="630238" lvl="1" indent="-268288">
              <a:buFont typeface="Arial" pitchFamily="34" charset="0"/>
              <a:buChar char="•"/>
            </a:pPr>
            <a:r>
              <a:rPr lang="en-CA" i="1" dirty="0"/>
              <a:t>Understanding compensation rules will have bearing on security.</a:t>
            </a:r>
          </a:p>
          <a:p>
            <a:pPr>
              <a:buFont typeface="Arial" pitchFamily="34" charset="0"/>
              <a:buChar char="•"/>
            </a:pPr>
            <a:r>
              <a:rPr lang="en-CA" i="1" dirty="0"/>
              <a:t>   High land values may support security position</a:t>
            </a:r>
          </a:p>
        </p:txBody>
      </p:sp>
    </p:spTree>
    <p:extLst>
      <p:ext uri="{BB962C8B-B14F-4D97-AF65-F5344CB8AC3E}">
        <p14:creationId xmlns:p14="http://schemas.microsoft.com/office/powerpoint/2010/main" val="3032452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5A87-64AC-4FBE-B9E4-87AF6529D757}"/>
              </a:ext>
            </a:extLst>
          </p:cNvPr>
          <p:cNvSpPr>
            <a:spLocks noGrp="1"/>
          </p:cNvSpPr>
          <p:nvPr>
            <p:ph type="title"/>
          </p:nvPr>
        </p:nvSpPr>
        <p:spPr/>
        <p:txBody>
          <a:bodyPr/>
          <a:lstStyle/>
          <a:p>
            <a:r>
              <a:rPr lang="en-CA" dirty="0"/>
              <a:t>Industry Outlook 2020</a:t>
            </a:r>
          </a:p>
        </p:txBody>
      </p:sp>
      <p:sp>
        <p:nvSpPr>
          <p:cNvPr id="6" name="TextBox 5">
            <a:extLst>
              <a:ext uri="{FF2B5EF4-FFF2-40B4-BE49-F238E27FC236}">
                <a16:creationId xmlns:a16="http://schemas.microsoft.com/office/drawing/2014/main" id="{480C72DF-2C12-43C9-81AF-7E6AE8C31C45}"/>
              </a:ext>
            </a:extLst>
          </p:cNvPr>
          <p:cNvSpPr txBox="1"/>
          <p:nvPr/>
        </p:nvSpPr>
        <p:spPr>
          <a:xfrm>
            <a:off x="477915" y="1417638"/>
            <a:ext cx="3143250" cy="4708981"/>
          </a:xfrm>
          <a:prstGeom prst="rect">
            <a:avLst/>
          </a:prstGeom>
          <a:noFill/>
        </p:spPr>
        <p:txBody>
          <a:bodyPr wrap="square" rtlCol="0">
            <a:spAutoFit/>
          </a:bodyPr>
          <a:lstStyle/>
          <a:p>
            <a:pPr marL="214313" indent="-214313" defTabSz="685766">
              <a:buFont typeface="Arial" panose="020B0604020202020204" pitchFamily="34" charset="0"/>
              <a:buChar char="•"/>
            </a:pPr>
            <a:r>
              <a:rPr lang="en-CA" sz="2000" dirty="0">
                <a:solidFill>
                  <a:prstClr val="black"/>
                </a:solidFill>
                <a:latin typeface="Arial"/>
              </a:rPr>
              <a:t>Current consumption 253 eggs per capita per year</a:t>
            </a:r>
          </a:p>
          <a:p>
            <a:pPr defTabSz="685766"/>
            <a:endParaRPr lang="en-CA" sz="2000" dirty="0">
              <a:solidFill>
                <a:prstClr val="black"/>
              </a:solidFill>
              <a:latin typeface="Arial"/>
            </a:endParaRPr>
          </a:p>
          <a:p>
            <a:pPr marL="214313" indent="-214313" defTabSz="685766">
              <a:buFont typeface="Arial" panose="020B0604020202020204" pitchFamily="34" charset="0"/>
              <a:buChar char="•"/>
            </a:pPr>
            <a:r>
              <a:rPr lang="en-CA" sz="2000" dirty="0">
                <a:solidFill>
                  <a:prstClr val="black"/>
                </a:solidFill>
                <a:latin typeface="Arial"/>
              </a:rPr>
              <a:t>5 year goal of the industry is to move Canada to over 300 eggs per capita per year</a:t>
            </a:r>
          </a:p>
          <a:p>
            <a:pPr defTabSz="685766"/>
            <a:endParaRPr lang="en-CA" sz="2000" dirty="0">
              <a:solidFill>
                <a:prstClr val="black"/>
              </a:solidFill>
              <a:latin typeface="Arial"/>
            </a:endParaRPr>
          </a:p>
          <a:p>
            <a:pPr marL="214313" indent="-214313" defTabSz="685766">
              <a:buFont typeface="Arial" panose="020B0604020202020204" pitchFamily="34" charset="0"/>
              <a:buChar char="•"/>
            </a:pPr>
            <a:r>
              <a:rPr lang="en-CA" sz="2000" dirty="0">
                <a:solidFill>
                  <a:prstClr val="black"/>
                </a:solidFill>
                <a:latin typeface="Arial"/>
              </a:rPr>
              <a:t>Modelled after other countries like Mexico, China, Japan, Russia that currently have over 300 eggs per capita per year consumption</a:t>
            </a:r>
          </a:p>
        </p:txBody>
      </p:sp>
      <p:pic>
        <p:nvPicPr>
          <p:cNvPr id="7" name="Picture 6">
            <a:extLst>
              <a:ext uri="{FF2B5EF4-FFF2-40B4-BE49-F238E27FC236}">
                <a16:creationId xmlns:a16="http://schemas.microsoft.com/office/drawing/2014/main" id="{3574C807-D60E-4B3C-9705-DB2FE1B8A72B}"/>
              </a:ext>
            </a:extLst>
          </p:cNvPr>
          <p:cNvPicPr>
            <a:picLocks noChangeAspect="1"/>
          </p:cNvPicPr>
          <p:nvPr/>
        </p:nvPicPr>
        <p:blipFill>
          <a:blip r:embed="rId2"/>
          <a:stretch>
            <a:fillRect/>
          </a:stretch>
        </p:blipFill>
        <p:spPr>
          <a:xfrm>
            <a:off x="4038601" y="1676400"/>
            <a:ext cx="4495800" cy="3886200"/>
          </a:xfrm>
          <a:prstGeom prst="rect">
            <a:avLst/>
          </a:prstGeom>
        </p:spPr>
      </p:pic>
    </p:spTree>
    <p:extLst>
      <p:ext uri="{BB962C8B-B14F-4D97-AF65-F5344CB8AC3E}">
        <p14:creationId xmlns:p14="http://schemas.microsoft.com/office/powerpoint/2010/main" val="3402393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5A87-64AC-4FBE-B9E4-87AF6529D757}"/>
              </a:ext>
            </a:extLst>
          </p:cNvPr>
          <p:cNvSpPr>
            <a:spLocks noGrp="1"/>
          </p:cNvSpPr>
          <p:nvPr>
            <p:ph type="title"/>
          </p:nvPr>
        </p:nvSpPr>
        <p:spPr/>
        <p:txBody>
          <a:bodyPr/>
          <a:lstStyle/>
          <a:p>
            <a:r>
              <a:rPr lang="en-CA" dirty="0"/>
              <a:t>Industry Outlook 2020</a:t>
            </a:r>
          </a:p>
        </p:txBody>
      </p:sp>
      <p:pic>
        <p:nvPicPr>
          <p:cNvPr id="3" name="Picture 2">
            <a:extLst>
              <a:ext uri="{FF2B5EF4-FFF2-40B4-BE49-F238E27FC236}">
                <a16:creationId xmlns:a16="http://schemas.microsoft.com/office/drawing/2014/main" id="{30A08485-4EB1-43F3-9CFF-9826128ED40A}"/>
              </a:ext>
            </a:extLst>
          </p:cNvPr>
          <p:cNvPicPr>
            <a:picLocks noChangeAspect="1"/>
          </p:cNvPicPr>
          <p:nvPr/>
        </p:nvPicPr>
        <p:blipFill>
          <a:blip r:embed="rId2"/>
          <a:stretch>
            <a:fillRect/>
          </a:stretch>
        </p:blipFill>
        <p:spPr>
          <a:xfrm>
            <a:off x="457200" y="1524001"/>
            <a:ext cx="6934200" cy="3733800"/>
          </a:xfrm>
          <a:prstGeom prst="rect">
            <a:avLst/>
          </a:prstGeom>
        </p:spPr>
      </p:pic>
    </p:spTree>
    <p:extLst>
      <p:ext uri="{BB962C8B-B14F-4D97-AF65-F5344CB8AC3E}">
        <p14:creationId xmlns:p14="http://schemas.microsoft.com/office/powerpoint/2010/main" val="898917091"/>
      </p:ext>
    </p:extLst>
  </p:cSld>
  <p:clrMapOvr>
    <a:masterClrMapping/>
  </p:clrMapOvr>
</p:sld>
</file>

<file path=ppt/theme/theme1.xml><?xml version="1.0" encoding="utf-8"?>
<a:theme xmlns:a="http://schemas.openxmlformats.org/drawingml/2006/main" name="Custom Design">
  <a:themeElements>
    <a:clrScheme name="MNP">
      <a:dk1>
        <a:sysClr val="windowText" lastClr="000000"/>
      </a:dk1>
      <a:lt1>
        <a:sysClr val="window" lastClr="FFFFFF"/>
      </a:lt1>
      <a:dk2>
        <a:srgbClr val="000000"/>
      </a:dk2>
      <a:lt2>
        <a:srgbClr val="FFFFFF"/>
      </a:lt2>
      <a:accent1>
        <a:srgbClr val="2F1E0C"/>
      </a:accent1>
      <a:accent2>
        <a:srgbClr val="C2B9A6"/>
      </a:accent2>
      <a:accent3>
        <a:srgbClr val="035642"/>
      </a:accent3>
      <a:accent4>
        <a:srgbClr val="000000"/>
      </a:accent4>
      <a:accent5>
        <a:srgbClr val="000000"/>
      </a:accent5>
      <a:accent6>
        <a:srgbClr val="000000"/>
      </a:accent6>
      <a:hlink>
        <a:srgbClr val="000000"/>
      </a:hlink>
      <a:folHlink>
        <a:srgbClr val="000000"/>
      </a:folHlink>
    </a:clrScheme>
    <a:fontScheme name="MNP PP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MNP">
      <a:dk1>
        <a:sysClr val="windowText" lastClr="000000"/>
      </a:dk1>
      <a:lt1>
        <a:sysClr val="window" lastClr="FFFFFF"/>
      </a:lt1>
      <a:dk2>
        <a:srgbClr val="1F497D"/>
      </a:dk2>
      <a:lt2>
        <a:srgbClr val="EEECE1"/>
      </a:lt2>
      <a:accent1>
        <a:srgbClr val="2F1E0C"/>
      </a:accent1>
      <a:accent2>
        <a:srgbClr val="C2B9A6"/>
      </a:accent2>
      <a:accent3>
        <a:srgbClr val="035642"/>
      </a:accent3>
      <a:accent4>
        <a:srgbClr val="08181D"/>
      </a:accent4>
      <a:accent5>
        <a:srgbClr val="727683"/>
      </a:accent5>
      <a:accent6>
        <a:srgbClr val="843405"/>
      </a:accent6>
      <a:hlink>
        <a:srgbClr val="0000FF"/>
      </a:hlink>
      <a:folHlink>
        <a:srgbClr val="800080"/>
      </a:folHlink>
    </a:clrScheme>
    <a:fontScheme name="MNP PP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MNP">
      <a:dk1>
        <a:sysClr val="windowText" lastClr="000000"/>
      </a:dk1>
      <a:lt1>
        <a:sysClr val="window" lastClr="FFFFFF"/>
      </a:lt1>
      <a:dk2>
        <a:srgbClr val="1F497D"/>
      </a:dk2>
      <a:lt2>
        <a:srgbClr val="EEECE1"/>
      </a:lt2>
      <a:accent1>
        <a:srgbClr val="2F1E0C"/>
      </a:accent1>
      <a:accent2>
        <a:srgbClr val="C2B9A6"/>
      </a:accent2>
      <a:accent3>
        <a:srgbClr val="035642"/>
      </a:accent3>
      <a:accent4>
        <a:srgbClr val="08181D"/>
      </a:accent4>
      <a:accent5>
        <a:srgbClr val="727683"/>
      </a:accent5>
      <a:accent6>
        <a:srgbClr val="843405"/>
      </a:accent6>
      <a:hlink>
        <a:srgbClr val="0000FF"/>
      </a:hlink>
      <a:folHlink>
        <a:srgbClr val="800080"/>
      </a:folHlink>
    </a:clrScheme>
    <a:fontScheme name="MNP PP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12AAAA3616014B8C6455EA5EE22486" ma:contentTypeVersion="0" ma:contentTypeDescription="Create a new document." ma:contentTypeScope="" ma:versionID="a22818ea32adcbcc32e7ea4995c2afe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311AA1-5D43-4C0F-B168-E856B04C6C0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86c6378d-5112-4019-9d04-0472ec021284"/>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643E6D59-D0A6-4BE4-ADFC-0789FCF10882}"/>
</file>

<file path=customXml/itemProps3.xml><?xml version="1.0" encoding="utf-8"?>
<ds:datastoreItem xmlns:ds="http://schemas.openxmlformats.org/officeDocument/2006/customXml" ds:itemID="{C96F66F4-AD84-4A12-9F8A-A5F87F19C5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4762</TotalTime>
  <Words>1715</Words>
  <Application>Microsoft Office PowerPoint</Application>
  <PresentationFormat>On-screen Show (4:3)</PresentationFormat>
  <Paragraphs>325</Paragraphs>
  <Slides>36</Slides>
  <Notes>8</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36</vt:i4>
      </vt:variant>
    </vt:vector>
  </HeadingPairs>
  <TitlesOfParts>
    <vt:vector size="41" baseType="lpstr">
      <vt:lpstr>Arial</vt:lpstr>
      <vt:lpstr>Calibri</vt:lpstr>
      <vt:lpstr>Custom Design</vt:lpstr>
      <vt:lpstr>1_Custom Design</vt:lpstr>
      <vt:lpstr>2_Custom Design</vt:lpstr>
      <vt:lpstr>PowerPoint Presentation</vt:lpstr>
      <vt:lpstr>Ag Industry Outlook – Table of Contents</vt:lpstr>
      <vt:lpstr>Industry Outlook 2020</vt:lpstr>
      <vt:lpstr>Industry Outlook 2020</vt:lpstr>
      <vt:lpstr>Industry Outlook 2020 </vt:lpstr>
      <vt:lpstr>Industry Outlook 2020 </vt:lpstr>
      <vt:lpstr>Industry Outlook 2020 </vt:lpstr>
      <vt:lpstr>Industry Outlook 2020</vt:lpstr>
      <vt:lpstr>Industry Outlook 2020</vt:lpstr>
      <vt:lpstr>Industry Outlook 2020 </vt:lpstr>
      <vt:lpstr>Industry Outlook 2020</vt:lpstr>
      <vt:lpstr>Industry Outlook 2020</vt:lpstr>
      <vt:lpstr>Industry Outlook 2020</vt:lpstr>
      <vt:lpstr>Industry Outlook 2020</vt:lpstr>
      <vt:lpstr>Industry Outlook 2020</vt:lpstr>
      <vt:lpstr>Industry Outlook 2020</vt:lpstr>
      <vt:lpstr>Industry Outlook 2020</vt:lpstr>
      <vt:lpstr>Industry Outlook 2020</vt:lpstr>
      <vt:lpstr>Industry Outlook 2020</vt:lpstr>
      <vt:lpstr>Industry Outlook 2020</vt:lpstr>
      <vt:lpstr>Industry Outlook 2020</vt:lpstr>
      <vt:lpstr>Industry Outlook 2020 </vt:lpstr>
      <vt:lpstr>Industry Outlook 2020</vt:lpstr>
      <vt:lpstr>Industry Outlook 2020</vt:lpstr>
      <vt:lpstr>Industry Outlook 2020</vt:lpstr>
      <vt:lpstr>Industry Outlook 2020</vt:lpstr>
      <vt:lpstr>Industry Outlook 2020</vt:lpstr>
      <vt:lpstr>Contacts</vt:lpstr>
      <vt:lpstr>Appendices – Our People</vt:lpstr>
      <vt:lpstr>Appendices – Our People</vt:lpstr>
      <vt:lpstr>Appendices – Our People</vt:lpstr>
      <vt:lpstr>Appendices – Our People</vt:lpstr>
      <vt:lpstr>Appendices – Our People</vt:lpstr>
      <vt:lpstr>Appendices – Our People</vt:lpstr>
      <vt:lpstr>Appendices – Special Situations</vt:lpstr>
      <vt:lpstr>Appendices – Special Situations</vt:lpstr>
    </vt:vector>
  </TitlesOfParts>
  <Company>Meyers Norris Penny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Kevin Mitchell</dc:creator>
  <cp:lastModifiedBy>John Loeppky</cp:lastModifiedBy>
  <cp:revision>342</cp:revision>
  <dcterms:created xsi:type="dcterms:W3CDTF">2013-03-14T18:21:25Z</dcterms:created>
  <dcterms:modified xsi:type="dcterms:W3CDTF">2020-04-21T22:28:16Z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0x010100E212AAAA3616014B8C6455EA5EE22486</vt:lpwstr>
  </property>
</Properties>
</file>